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5" r:id="rId4"/>
    <p:sldId id="266" r:id="rId5"/>
    <p:sldId id="267" r:id="rId6"/>
    <p:sldId id="268" r:id="rId7"/>
    <p:sldId id="269" r:id="rId8"/>
    <p:sldId id="272" r:id="rId9"/>
    <p:sldId id="273" r:id="rId10"/>
    <p:sldId id="264" r:id="rId11"/>
    <p:sldId id="261" r:id="rId12"/>
    <p:sldId id="276" r:id="rId13"/>
    <p:sldId id="277" r:id="rId14"/>
    <p:sldId id="271" r:id="rId15"/>
    <p:sldId id="26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F281A-DDDF-49D4-931C-CA4F7F9E6FD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DDA58D6-863E-4737-AE3C-2884D45919A8}">
      <dgm:prSet phldrT="[Text]" custT="1"/>
      <dgm:spPr>
        <a:solidFill>
          <a:schemeClr val="accent4">
            <a:lumMod val="60000"/>
            <a:lumOff val="40000"/>
          </a:schemeClr>
        </a:solidFill>
      </dgm:spPr>
      <dgm:t>
        <a:bodyPr/>
        <a:lstStyle/>
        <a:p>
          <a:r>
            <a:rPr lang="en-US" sz="2400" dirty="0" smtClean="0">
              <a:solidFill>
                <a:schemeClr val="tx2">
                  <a:lumMod val="75000"/>
                </a:schemeClr>
              </a:solidFill>
              <a:latin typeface="Arial Black" pitchFamily="34" charset="0"/>
            </a:rPr>
            <a:t>Tracy Family Foundation</a:t>
          </a:r>
        </a:p>
        <a:p>
          <a:r>
            <a:rPr lang="en-US" sz="2400" dirty="0" smtClean="0">
              <a:solidFill>
                <a:schemeClr val="tx2">
                  <a:lumMod val="75000"/>
                </a:schemeClr>
              </a:solidFill>
              <a:latin typeface="Arial Black" pitchFamily="34" charset="0"/>
            </a:rPr>
            <a:t> 2013-17 Focus Areas</a:t>
          </a:r>
          <a:endParaRPr lang="en-US" sz="2400" dirty="0">
            <a:solidFill>
              <a:schemeClr val="tx2">
                <a:lumMod val="75000"/>
              </a:schemeClr>
            </a:solidFill>
            <a:latin typeface="Arial Black" pitchFamily="34" charset="0"/>
          </a:endParaRPr>
        </a:p>
      </dgm:t>
    </dgm:pt>
    <dgm:pt modelId="{24601802-D675-4B86-A8FD-C05189D8FF0C}" type="parTrans" cxnId="{C60CF0B0-5507-4B70-A861-92FDBCE8D4E2}">
      <dgm:prSet/>
      <dgm:spPr/>
      <dgm:t>
        <a:bodyPr/>
        <a:lstStyle/>
        <a:p>
          <a:endParaRPr lang="en-US"/>
        </a:p>
      </dgm:t>
    </dgm:pt>
    <dgm:pt modelId="{99B74DB6-7C59-468F-A776-B413F308CE69}" type="sibTrans" cxnId="{C60CF0B0-5507-4B70-A861-92FDBCE8D4E2}">
      <dgm:prSet/>
      <dgm:spPr/>
      <dgm:t>
        <a:bodyPr/>
        <a:lstStyle/>
        <a:p>
          <a:endParaRPr lang="en-US"/>
        </a:p>
      </dgm:t>
    </dgm:pt>
    <dgm:pt modelId="{BA99C582-2092-4C2E-9137-886220B07EF6}">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EDUCATION </a:t>
          </a:r>
          <a:r>
            <a:rPr lang="en-US" sz="3600" dirty="0" smtClean="0">
              <a:solidFill>
                <a:schemeClr val="tx2">
                  <a:lumMod val="75000"/>
                </a:schemeClr>
              </a:solidFill>
            </a:rPr>
            <a:t>                                  </a:t>
          </a:r>
          <a:r>
            <a:rPr lang="en-US" sz="2400" dirty="0" smtClean="0">
              <a:solidFill>
                <a:schemeClr val="tx2">
                  <a:lumMod val="75000"/>
                </a:schemeClr>
              </a:solidFill>
            </a:rPr>
            <a:t>Brown County and Region</a:t>
          </a:r>
          <a:endParaRPr lang="en-US" sz="2400" dirty="0">
            <a:solidFill>
              <a:schemeClr val="tx2">
                <a:lumMod val="75000"/>
              </a:schemeClr>
            </a:solidFill>
          </a:endParaRPr>
        </a:p>
      </dgm:t>
    </dgm:pt>
    <dgm:pt modelId="{1E10EB0E-F9A2-44EE-9B7D-A1EB376951E4}" type="parTrans" cxnId="{831B3015-03B1-4A71-B037-2BBC468D685B}">
      <dgm:prSet/>
      <dgm:spPr/>
      <dgm:t>
        <a:bodyPr/>
        <a:lstStyle/>
        <a:p>
          <a:endParaRPr lang="en-US"/>
        </a:p>
      </dgm:t>
    </dgm:pt>
    <dgm:pt modelId="{DF1248D5-E37C-4F1B-98B3-876CC22ED54C}" type="sibTrans" cxnId="{831B3015-03B1-4A71-B037-2BBC468D685B}">
      <dgm:prSet/>
      <dgm:spPr/>
      <dgm:t>
        <a:bodyPr/>
        <a:lstStyle/>
        <a:p>
          <a:endParaRPr lang="en-US"/>
        </a:p>
      </dgm:t>
    </dgm:pt>
    <dgm:pt modelId="{79C8F402-3517-42AB-B001-63E638603D44}">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YOUTH AND FAMILIES                </a:t>
          </a:r>
          <a:r>
            <a:rPr lang="en-US" sz="2000" dirty="0" smtClean="0">
              <a:solidFill>
                <a:schemeClr val="tx2">
                  <a:lumMod val="75000"/>
                </a:schemeClr>
              </a:solidFill>
            </a:rPr>
            <a:t>Brown County and the Region</a:t>
          </a:r>
          <a:endParaRPr lang="en-US" sz="2000" dirty="0">
            <a:solidFill>
              <a:schemeClr val="tx2">
                <a:lumMod val="75000"/>
              </a:schemeClr>
            </a:solidFill>
          </a:endParaRPr>
        </a:p>
      </dgm:t>
    </dgm:pt>
    <dgm:pt modelId="{8B972C79-192A-42F2-9C62-AF96B9723DCE}" type="parTrans" cxnId="{FFB7117A-59C8-489C-BE7C-C5A9190DECC5}">
      <dgm:prSet/>
      <dgm:spPr/>
      <dgm:t>
        <a:bodyPr/>
        <a:lstStyle/>
        <a:p>
          <a:endParaRPr lang="en-US"/>
        </a:p>
      </dgm:t>
    </dgm:pt>
    <dgm:pt modelId="{3CD1962F-B4A0-44FF-B9CB-8456A449952D}" type="sibTrans" cxnId="{FFB7117A-59C8-489C-BE7C-C5A9190DECC5}">
      <dgm:prSet/>
      <dgm:spPr/>
      <dgm:t>
        <a:bodyPr/>
        <a:lstStyle/>
        <a:p>
          <a:endParaRPr lang="en-US"/>
        </a:p>
      </dgm:t>
    </dgm:pt>
    <dgm:pt modelId="{CBAD3FEE-82E4-4A95-A5E9-803A30F92718}">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LEADERSHIP </a:t>
          </a:r>
          <a:r>
            <a:rPr lang="en-US" sz="2000" dirty="0" smtClean="0">
              <a:solidFill>
                <a:schemeClr val="tx2">
                  <a:lumMod val="75000"/>
                </a:schemeClr>
              </a:solidFill>
            </a:rPr>
            <a:t>                                 Brown County and the Region</a:t>
          </a:r>
          <a:endParaRPr lang="en-US" sz="2000" dirty="0">
            <a:solidFill>
              <a:schemeClr val="tx2">
                <a:lumMod val="75000"/>
              </a:schemeClr>
            </a:solidFill>
          </a:endParaRPr>
        </a:p>
      </dgm:t>
    </dgm:pt>
    <dgm:pt modelId="{1B2F88B5-831F-4781-9E3E-5FF92CA03174}" type="parTrans" cxnId="{046AFA62-6767-4365-A5F7-757A4A043712}">
      <dgm:prSet/>
      <dgm:spPr/>
      <dgm:t>
        <a:bodyPr/>
        <a:lstStyle/>
        <a:p>
          <a:endParaRPr lang="en-US"/>
        </a:p>
      </dgm:t>
    </dgm:pt>
    <dgm:pt modelId="{8F93C9D4-B7DE-469D-94A1-ABED09E7C693}" type="sibTrans" cxnId="{046AFA62-6767-4365-A5F7-757A4A043712}">
      <dgm:prSet/>
      <dgm:spPr/>
      <dgm:t>
        <a:bodyPr/>
        <a:lstStyle/>
        <a:p>
          <a:endParaRPr lang="en-US"/>
        </a:p>
      </dgm:t>
    </dgm:pt>
    <dgm:pt modelId="{85E7305D-1A14-4935-9C86-3B47AE50CCE1}">
      <dgm:prSet phldrT="[Text]" custT="1"/>
      <dgm:spPr>
        <a:solidFill>
          <a:schemeClr val="tx2">
            <a:lumMod val="60000"/>
            <a:lumOff val="40000"/>
          </a:schemeClr>
        </a:solidFill>
      </dgm:spPr>
      <dgm:t>
        <a:bodyPr/>
        <a:lstStyle/>
        <a:p>
          <a:r>
            <a:rPr lang="en-US" sz="3000" dirty="0" smtClean="0">
              <a:solidFill>
                <a:schemeClr val="tx2">
                  <a:lumMod val="75000"/>
                </a:schemeClr>
              </a:solidFill>
              <a:latin typeface="Arial Black" pitchFamily="34" charset="0"/>
            </a:rPr>
            <a:t>ECONOMIC DEVELOPMENT        </a:t>
          </a:r>
          <a:r>
            <a:rPr lang="en-US" sz="2000" dirty="0" smtClean="0">
              <a:solidFill>
                <a:schemeClr val="tx2">
                  <a:lumMod val="75000"/>
                </a:schemeClr>
              </a:solidFill>
            </a:rPr>
            <a:t>Brown County Only</a:t>
          </a:r>
          <a:endParaRPr lang="en-US" sz="2000" dirty="0">
            <a:solidFill>
              <a:schemeClr val="tx2">
                <a:lumMod val="75000"/>
              </a:schemeClr>
            </a:solidFill>
          </a:endParaRPr>
        </a:p>
      </dgm:t>
    </dgm:pt>
    <dgm:pt modelId="{449EA829-7E81-4829-BED2-F371FF00FB00}" type="parTrans" cxnId="{2F0B7E37-84BE-4A71-B031-15A3D4DE2093}">
      <dgm:prSet/>
      <dgm:spPr/>
      <dgm:t>
        <a:bodyPr/>
        <a:lstStyle/>
        <a:p>
          <a:endParaRPr lang="en-US"/>
        </a:p>
      </dgm:t>
    </dgm:pt>
    <dgm:pt modelId="{2A572AC4-00A1-4E32-A51F-5C7A1497CAD0}" type="sibTrans" cxnId="{2F0B7E37-84BE-4A71-B031-15A3D4DE2093}">
      <dgm:prSet/>
      <dgm:spPr/>
      <dgm:t>
        <a:bodyPr/>
        <a:lstStyle/>
        <a:p>
          <a:endParaRPr lang="en-US"/>
        </a:p>
      </dgm:t>
    </dgm:pt>
    <dgm:pt modelId="{27825882-7FA0-4E55-B12F-AC05207ED792}" type="pres">
      <dgm:prSet presAssocID="{3ABF281A-DDDF-49D4-931C-CA4F7F9E6FDE}" presName="diagram" presStyleCnt="0">
        <dgm:presLayoutVars>
          <dgm:chMax val="1"/>
          <dgm:dir/>
          <dgm:animLvl val="ctr"/>
          <dgm:resizeHandles val="exact"/>
        </dgm:presLayoutVars>
      </dgm:prSet>
      <dgm:spPr/>
      <dgm:t>
        <a:bodyPr/>
        <a:lstStyle/>
        <a:p>
          <a:endParaRPr lang="en-US"/>
        </a:p>
      </dgm:t>
    </dgm:pt>
    <dgm:pt modelId="{C7F79C8B-8C9C-4696-92DB-C17E183EC6BB}" type="pres">
      <dgm:prSet presAssocID="{3ABF281A-DDDF-49D4-931C-CA4F7F9E6FDE}" presName="matrix" presStyleCnt="0"/>
      <dgm:spPr/>
    </dgm:pt>
    <dgm:pt modelId="{DEBBBC48-0D8E-45AB-BC1E-251EFEE50EB1}" type="pres">
      <dgm:prSet presAssocID="{3ABF281A-DDDF-49D4-931C-CA4F7F9E6FDE}" presName="tile1" presStyleLbl="node1" presStyleIdx="0" presStyleCnt="4" custLinFactNeighborX="0"/>
      <dgm:spPr/>
      <dgm:t>
        <a:bodyPr/>
        <a:lstStyle/>
        <a:p>
          <a:endParaRPr lang="en-US"/>
        </a:p>
      </dgm:t>
    </dgm:pt>
    <dgm:pt modelId="{8452C511-0579-4237-A808-FF203D176903}" type="pres">
      <dgm:prSet presAssocID="{3ABF281A-DDDF-49D4-931C-CA4F7F9E6FDE}" presName="tile1text" presStyleLbl="node1" presStyleIdx="0" presStyleCnt="4">
        <dgm:presLayoutVars>
          <dgm:chMax val="0"/>
          <dgm:chPref val="0"/>
          <dgm:bulletEnabled val="1"/>
        </dgm:presLayoutVars>
      </dgm:prSet>
      <dgm:spPr/>
      <dgm:t>
        <a:bodyPr/>
        <a:lstStyle/>
        <a:p>
          <a:endParaRPr lang="en-US"/>
        </a:p>
      </dgm:t>
    </dgm:pt>
    <dgm:pt modelId="{39BAC84C-7B8F-4547-AE85-6B330E0FFCC7}" type="pres">
      <dgm:prSet presAssocID="{3ABF281A-DDDF-49D4-931C-CA4F7F9E6FDE}" presName="tile2" presStyleLbl="node1" presStyleIdx="1" presStyleCnt="4"/>
      <dgm:spPr/>
      <dgm:t>
        <a:bodyPr/>
        <a:lstStyle/>
        <a:p>
          <a:endParaRPr lang="en-US"/>
        </a:p>
      </dgm:t>
    </dgm:pt>
    <dgm:pt modelId="{A1DB9D39-E68A-424E-BCA5-FB9465C9C81A}" type="pres">
      <dgm:prSet presAssocID="{3ABF281A-DDDF-49D4-931C-CA4F7F9E6FDE}" presName="tile2text" presStyleLbl="node1" presStyleIdx="1" presStyleCnt="4">
        <dgm:presLayoutVars>
          <dgm:chMax val="0"/>
          <dgm:chPref val="0"/>
          <dgm:bulletEnabled val="1"/>
        </dgm:presLayoutVars>
      </dgm:prSet>
      <dgm:spPr/>
      <dgm:t>
        <a:bodyPr/>
        <a:lstStyle/>
        <a:p>
          <a:endParaRPr lang="en-US"/>
        </a:p>
      </dgm:t>
    </dgm:pt>
    <dgm:pt modelId="{1AADECAB-BA62-4523-B8BE-1CB0F0E49937}" type="pres">
      <dgm:prSet presAssocID="{3ABF281A-DDDF-49D4-931C-CA4F7F9E6FDE}" presName="tile3" presStyleLbl="node1" presStyleIdx="2" presStyleCnt="4"/>
      <dgm:spPr/>
      <dgm:t>
        <a:bodyPr/>
        <a:lstStyle/>
        <a:p>
          <a:endParaRPr lang="en-US"/>
        </a:p>
      </dgm:t>
    </dgm:pt>
    <dgm:pt modelId="{E3AD01CB-1C1C-47A6-B17C-D6DCC23442A4}" type="pres">
      <dgm:prSet presAssocID="{3ABF281A-DDDF-49D4-931C-CA4F7F9E6FDE}" presName="tile3text" presStyleLbl="node1" presStyleIdx="2" presStyleCnt="4">
        <dgm:presLayoutVars>
          <dgm:chMax val="0"/>
          <dgm:chPref val="0"/>
          <dgm:bulletEnabled val="1"/>
        </dgm:presLayoutVars>
      </dgm:prSet>
      <dgm:spPr/>
      <dgm:t>
        <a:bodyPr/>
        <a:lstStyle/>
        <a:p>
          <a:endParaRPr lang="en-US"/>
        </a:p>
      </dgm:t>
    </dgm:pt>
    <dgm:pt modelId="{8D90122B-1178-46D3-9821-C4D8E3B00659}" type="pres">
      <dgm:prSet presAssocID="{3ABF281A-DDDF-49D4-931C-CA4F7F9E6FDE}" presName="tile4" presStyleLbl="node1" presStyleIdx="3" presStyleCnt="4" custLinFactNeighborY="1017"/>
      <dgm:spPr/>
      <dgm:t>
        <a:bodyPr/>
        <a:lstStyle/>
        <a:p>
          <a:endParaRPr lang="en-US"/>
        </a:p>
      </dgm:t>
    </dgm:pt>
    <dgm:pt modelId="{C80299F6-FEDE-4878-9B8E-93A3689B73CE}" type="pres">
      <dgm:prSet presAssocID="{3ABF281A-DDDF-49D4-931C-CA4F7F9E6FDE}" presName="tile4text" presStyleLbl="node1" presStyleIdx="3" presStyleCnt="4">
        <dgm:presLayoutVars>
          <dgm:chMax val="0"/>
          <dgm:chPref val="0"/>
          <dgm:bulletEnabled val="1"/>
        </dgm:presLayoutVars>
      </dgm:prSet>
      <dgm:spPr/>
      <dgm:t>
        <a:bodyPr/>
        <a:lstStyle/>
        <a:p>
          <a:endParaRPr lang="en-US"/>
        </a:p>
      </dgm:t>
    </dgm:pt>
    <dgm:pt modelId="{16E86892-3232-4C40-AF6D-299BBC6710C4}" type="pres">
      <dgm:prSet presAssocID="{3ABF281A-DDDF-49D4-931C-CA4F7F9E6FDE}" presName="centerTile" presStyleLbl="fgShp" presStyleIdx="0" presStyleCnt="1" custScaleX="209876">
        <dgm:presLayoutVars>
          <dgm:chMax val="0"/>
          <dgm:chPref val="0"/>
        </dgm:presLayoutVars>
      </dgm:prSet>
      <dgm:spPr/>
      <dgm:t>
        <a:bodyPr/>
        <a:lstStyle/>
        <a:p>
          <a:endParaRPr lang="en-US"/>
        </a:p>
      </dgm:t>
    </dgm:pt>
  </dgm:ptLst>
  <dgm:cxnLst>
    <dgm:cxn modelId="{67E256DE-52CF-430E-B155-35C4C52BFAC7}" type="presOf" srcId="{85E7305D-1A14-4935-9C86-3B47AE50CCE1}" destId="{C80299F6-FEDE-4878-9B8E-93A3689B73CE}" srcOrd="1" destOrd="0" presId="urn:microsoft.com/office/officeart/2005/8/layout/matrix1"/>
    <dgm:cxn modelId="{952015A2-8A7C-42AB-AD3F-CEA9FCB18DEB}" type="presOf" srcId="{CBAD3FEE-82E4-4A95-A5E9-803A30F92718}" destId="{E3AD01CB-1C1C-47A6-B17C-D6DCC23442A4}" srcOrd="1" destOrd="0" presId="urn:microsoft.com/office/officeart/2005/8/layout/matrix1"/>
    <dgm:cxn modelId="{0E16CF8C-2CB8-4962-B877-01D357BA2E3A}" type="presOf" srcId="{CBAD3FEE-82E4-4A95-A5E9-803A30F92718}" destId="{1AADECAB-BA62-4523-B8BE-1CB0F0E49937}" srcOrd="0" destOrd="0" presId="urn:microsoft.com/office/officeart/2005/8/layout/matrix1"/>
    <dgm:cxn modelId="{765A8175-B0FE-4301-9EDC-BDD3885B5676}" type="presOf" srcId="{3ABF281A-DDDF-49D4-931C-CA4F7F9E6FDE}" destId="{27825882-7FA0-4E55-B12F-AC05207ED792}" srcOrd="0" destOrd="0" presId="urn:microsoft.com/office/officeart/2005/8/layout/matrix1"/>
    <dgm:cxn modelId="{9EE4FF5E-B020-48AB-9A93-741A90E2DB8A}" type="presOf" srcId="{BA99C582-2092-4C2E-9137-886220B07EF6}" destId="{DEBBBC48-0D8E-45AB-BC1E-251EFEE50EB1}" srcOrd="0" destOrd="0" presId="urn:microsoft.com/office/officeart/2005/8/layout/matrix1"/>
    <dgm:cxn modelId="{C60CF0B0-5507-4B70-A861-92FDBCE8D4E2}" srcId="{3ABF281A-DDDF-49D4-931C-CA4F7F9E6FDE}" destId="{DDDA58D6-863E-4737-AE3C-2884D45919A8}" srcOrd="0" destOrd="0" parTransId="{24601802-D675-4B86-A8FD-C05189D8FF0C}" sibTransId="{99B74DB6-7C59-468F-A776-B413F308CE69}"/>
    <dgm:cxn modelId="{831B3015-03B1-4A71-B037-2BBC468D685B}" srcId="{DDDA58D6-863E-4737-AE3C-2884D45919A8}" destId="{BA99C582-2092-4C2E-9137-886220B07EF6}" srcOrd="0" destOrd="0" parTransId="{1E10EB0E-F9A2-44EE-9B7D-A1EB376951E4}" sibTransId="{DF1248D5-E37C-4F1B-98B3-876CC22ED54C}"/>
    <dgm:cxn modelId="{47A08DB9-2421-4BCC-B744-1A39C8C318E3}" type="presOf" srcId="{BA99C582-2092-4C2E-9137-886220B07EF6}" destId="{8452C511-0579-4237-A808-FF203D176903}" srcOrd="1" destOrd="0" presId="urn:microsoft.com/office/officeart/2005/8/layout/matrix1"/>
    <dgm:cxn modelId="{45816F19-E19B-4DCE-8C30-FB4D79959A53}" type="presOf" srcId="{85E7305D-1A14-4935-9C86-3B47AE50CCE1}" destId="{8D90122B-1178-46D3-9821-C4D8E3B00659}" srcOrd="0" destOrd="0" presId="urn:microsoft.com/office/officeart/2005/8/layout/matrix1"/>
    <dgm:cxn modelId="{FFB7117A-59C8-489C-BE7C-C5A9190DECC5}" srcId="{DDDA58D6-863E-4737-AE3C-2884D45919A8}" destId="{79C8F402-3517-42AB-B001-63E638603D44}" srcOrd="1" destOrd="0" parTransId="{8B972C79-192A-42F2-9C62-AF96B9723DCE}" sibTransId="{3CD1962F-B4A0-44FF-B9CB-8456A449952D}"/>
    <dgm:cxn modelId="{2F0B7E37-84BE-4A71-B031-15A3D4DE2093}" srcId="{DDDA58D6-863E-4737-AE3C-2884D45919A8}" destId="{85E7305D-1A14-4935-9C86-3B47AE50CCE1}" srcOrd="3" destOrd="0" parTransId="{449EA829-7E81-4829-BED2-F371FF00FB00}" sibTransId="{2A572AC4-00A1-4E32-A51F-5C7A1497CAD0}"/>
    <dgm:cxn modelId="{F955EB02-E2CD-4991-8282-85ACBDCD2BBE}" type="presOf" srcId="{79C8F402-3517-42AB-B001-63E638603D44}" destId="{39BAC84C-7B8F-4547-AE85-6B330E0FFCC7}" srcOrd="0" destOrd="0" presId="urn:microsoft.com/office/officeart/2005/8/layout/matrix1"/>
    <dgm:cxn modelId="{046AFA62-6767-4365-A5F7-757A4A043712}" srcId="{DDDA58D6-863E-4737-AE3C-2884D45919A8}" destId="{CBAD3FEE-82E4-4A95-A5E9-803A30F92718}" srcOrd="2" destOrd="0" parTransId="{1B2F88B5-831F-4781-9E3E-5FF92CA03174}" sibTransId="{8F93C9D4-B7DE-469D-94A1-ABED09E7C693}"/>
    <dgm:cxn modelId="{1E629BF0-4DCD-4B3F-A7E6-792DDF8B3729}" type="presOf" srcId="{79C8F402-3517-42AB-B001-63E638603D44}" destId="{A1DB9D39-E68A-424E-BCA5-FB9465C9C81A}" srcOrd="1" destOrd="0" presId="urn:microsoft.com/office/officeart/2005/8/layout/matrix1"/>
    <dgm:cxn modelId="{32AB73CA-43E4-46A1-8787-07C444D3E480}" type="presOf" srcId="{DDDA58D6-863E-4737-AE3C-2884D45919A8}" destId="{16E86892-3232-4C40-AF6D-299BBC6710C4}" srcOrd="0" destOrd="0" presId="urn:microsoft.com/office/officeart/2005/8/layout/matrix1"/>
    <dgm:cxn modelId="{99D269DC-E17D-47EA-8184-9B012D3FF057}" type="presParOf" srcId="{27825882-7FA0-4E55-B12F-AC05207ED792}" destId="{C7F79C8B-8C9C-4696-92DB-C17E183EC6BB}" srcOrd="0" destOrd="0" presId="urn:microsoft.com/office/officeart/2005/8/layout/matrix1"/>
    <dgm:cxn modelId="{27B683AD-C61F-4FF1-8102-406EB77EDCD8}" type="presParOf" srcId="{C7F79C8B-8C9C-4696-92DB-C17E183EC6BB}" destId="{DEBBBC48-0D8E-45AB-BC1E-251EFEE50EB1}" srcOrd="0" destOrd="0" presId="urn:microsoft.com/office/officeart/2005/8/layout/matrix1"/>
    <dgm:cxn modelId="{277BB99B-82CC-4023-855A-0CFDA91DD344}" type="presParOf" srcId="{C7F79C8B-8C9C-4696-92DB-C17E183EC6BB}" destId="{8452C511-0579-4237-A808-FF203D176903}" srcOrd="1" destOrd="0" presId="urn:microsoft.com/office/officeart/2005/8/layout/matrix1"/>
    <dgm:cxn modelId="{E528A207-E1FF-4859-B336-15C1FE0DCBB0}" type="presParOf" srcId="{C7F79C8B-8C9C-4696-92DB-C17E183EC6BB}" destId="{39BAC84C-7B8F-4547-AE85-6B330E0FFCC7}" srcOrd="2" destOrd="0" presId="urn:microsoft.com/office/officeart/2005/8/layout/matrix1"/>
    <dgm:cxn modelId="{BBD9C1C3-F19C-4505-BD90-EFBBD9083959}" type="presParOf" srcId="{C7F79C8B-8C9C-4696-92DB-C17E183EC6BB}" destId="{A1DB9D39-E68A-424E-BCA5-FB9465C9C81A}" srcOrd="3" destOrd="0" presId="urn:microsoft.com/office/officeart/2005/8/layout/matrix1"/>
    <dgm:cxn modelId="{C6B8625C-B126-4F3E-8BBE-5EB83D44C872}" type="presParOf" srcId="{C7F79C8B-8C9C-4696-92DB-C17E183EC6BB}" destId="{1AADECAB-BA62-4523-B8BE-1CB0F0E49937}" srcOrd="4" destOrd="0" presId="urn:microsoft.com/office/officeart/2005/8/layout/matrix1"/>
    <dgm:cxn modelId="{821476D8-C5DC-42FC-90FF-86EF8686AE8E}" type="presParOf" srcId="{C7F79C8B-8C9C-4696-92DB-C17E183EC6BB}" destId="{E3AD01CB-1C1C-47A6-B17C-D6DCC23442A4}" srcOrd="5" destOrd="0" presId="urn:microsoft.com/office/officeart/2005/8/layout/matrix1"/>
    <dgm:cxn modelId="{13EB7E5D-E7A2-4DA6-8EBA-A54D3DB7BD3B}" type="presParOf" srcId="{C7F79C8B-8C9C-4696-92DB-C17E183EC6BB}" destId="{8D90122B-1178-46D3-9821-C4D8E3B00659}" srcOrd="6" destOrd="0" presId="urn:microsoft.com/office/officeart/2005/8/layout/matrix1"/>
    <dgm:cxn modelId="{0747A2D8-27D9-4ADF-BE1C-6F361B1999B6}" type="presParOf" srcId="{C7F79C8B-8C9C-4696-92DB-C17E183EC6BB}" destId="{C80299F6-FEDE-4878-9B8E-93A3689B73CE}" srcOrd="7" destOrd="0" presId="urn:microsoft.com/office/officeart/2005/8/layout/matrix1"/>
    <dgm:cxn modelId="{FED226A3-BA70-4B1D-A5C5-1A6A4FA3ADCE}" type="presParOf" srcId="{27825882-7FA0-4E55-B12F-AC05207ED792}" destId="{16E86892-3232-4C40-AF6D-299BBC6710C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BBC48-0D8E-45AB-BC1E-251EFEE50EB1}">
      <dsp:nvSpPr>
        <dsp:cNvPr id="0" name=""/>
        <dsp:cNvSpPr/>
      </dsp:nvSpPr>
      <dsp:spPr>
        <a:xfrm rot="16200000">
          <a:off x="925909" y="-925909"/>
          <a:ext cx="2262981" cy="4114800"/>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EDUCATION </a:t>
          </a:r>
          <a:r>
            <a:rPr lang="en-US" sz="3600" kern="1200" dirty="0" smtClean="0">
              <a:solidFill>
                <a:schemeClr val="tx2">
                  <a:lumMod val="75000"/>
                </a:schemeClr>
              </a:solidFill>
            </a:rPr>
            <a:t>                                  </a:t>
          </a:r>
          <a:r>
            <a:rPr lang="en-US" sz="2400" kern="1200" dirty="0" smtClean="0">
              <a:solidFill>
                <a:schemeClr val="tx2">
                  <a:lumMod val="75000"/>
                </a:schemeClr>
              </a:solidFill>
            </a:rPr>
            <a:t>Brown County and Region</a:t>
          </a:r>
          <a:endParaRPr lang="en-US" sz="2400" kern="1200" dirty="0">
            <a:solidFill>
              <a:schemeClr val="tx2">
                <a:lumMod val="75000"/>
              </a:schemeClr>
            </a:solidFill>
          </a:endParaRPr>
        </a:p>
      </dsp:txBody>
      <dsp:txXfrm rot="5400000">
        <a:off x="-1" y="1"/>
        <a:ext cx="4114800" cy="1697236"/>
      </dsp:txXfrm>
    </dsp:sp>
    <dsp:sp modelId="{39BAC84C-7B8F-4547-AE85-6B330E0FFCC7}">
      <dsp:nvSpPr>
        <dsp:cNvPr id="0" name=""/>
        <dsp:cNvSpPr/>
      </dsp:nvSpPr>
      <dsp:spPr>
        <a:xfrm>
          <a:off x="4114800" y="0"/>
          <a:ext cx="4114800" cy="2262981"/>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YOUTH AND FAMILIES                </a:t>
          </a:r>
          <a:r>
            <a:rPr lang="en-US" sz="2000" kern="1200" dirty="0" smtClean="0">
              <a:solidFill>
                <a:schemeClr val="tx2">
                  <a:lumMod val="75000"/>
                </a:schemeClr>
              </a:solidFill>
            </a:rPr>
            <a:t>Brown County and the Region</a:t>
          </a:r>
          <a:endParaRPr lang="en-US" sz="2000" kern="1200" dirty="0">
            <a:solidFill>
              <a:schemeClr val="tx2">
                <a:lumMod val="75000"/>
              </a:schemeClr>
            </a:solidFill>
          </a:endParaRPr>
        </a:p>
      </dsp:txBody>
      <dsp:txXfrm>
        <a:off x="4114800" y="0"/>
        <a:ext cx="4114800" cy="1697236"/>
      </dsp:txXfrm>
    </dsp:sp>
    <dsp:sp modelId="{1AADECAB-BA62-4523-B8BE-1CB0F0E49937}">
      <dsp:nvSpPr>
        <dsp:cNvPr id="0" name=""/>
        <dsp:cNvSpPr/>
      </dsp:nvSpPr>
      <dsp:spPr>
        <a:xfrm rot="10800000">
          <a:off x="0" y="2262981"/>
          <a:ext cx="4114800" cy="2262981"/>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LEADERSHIP </a:t>
          </a:r>
          <a:r>
            <a:rPr lang="en-US" sz="2000" kern="1200" dirty="0" smtClean="0">
              <a:solidFill>
                <a:schemeClr val="tx2">
                  <a:lumMod val="75000"/>
                </a:schemeClr>
              </a:solidFill>
            </a:rPr>
            <a:t>                                 Brown County and the Region</a:t>
          </a:r>
          <a:endParaRPr lang="en-US" sz="2000" kern="1200" dirty="0">
            <a:solidFill>
              <a:schemeClr val="tx2">
                <a:lumMod val="75000"/>
              </a:schemeClr>
            </a:solidFill>
          </a:endParaRPr>
        </a:p>
      </dsp:txBody>
      <dsp:txXfrm rot="10800000">
        <a:off x="0" y="2828726"/>
        <a:ext cx="4114800" cy="1697236"/>
      </dsp:txXfrm>
    </dsp:sp>
    <dsp:sp modelId="{8D90122B-1178-46D3-9821-C4D8E3B00659}">
      <dsp:nvSpPr>
        <dsp:cNvPr id="0" name=""/>
        <dsp:cNvSpPr/>
      </dsp:nvSpPr>
      <dsp:spPr>
        <a:xfrm rot="5400000">
          <a:off x="5040709" y="1337072"/>
          <a:ext cx="2262981" cy="4114800"/>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2">
                  <a:lumMod val="75000"/>
                </a:schemeClr>
              </a:solidFill>
              <a:latin typeface="Arial Black" pitchFamily="34" charset="0"/>
            </a:rPr>
            <a:t>ECONOMIC DEVELOPMENT        </a:t>
          </a:r>
          <a:r>
            <a:rPr lang="en-US" sz="2000" kern="1200" dirty="0" smtClean="0">
              <a:solidFill>
                <a:schemeClr val="tx2">
                  <a:lumMod val="75000"/>
                </a:schemeClr>
              </a:solidFill>
            </a:rPr>
            <a:t>Brown County Only</a:t>
          </a:r>
          <a:endParaRPr lang="en-US" sz="2000" kern="1200" dirty="0">
            <a:solidFill>
              <a:schemeClr val="tx2">
                <a:lumMod val="75000"/>
              </a:schemeClr>
            </a:solidFill>
          </a:endParaRPr>
        </a:p>
      </dsp:txBody>
      <dsp:txXfrm rot="-5400000">
        <a:off x="4114799" y="2828726"/>
        <a:ext cx="4114800" cy="1697236"/>
      </dsp:txXfrm>
    </dsp:sp>
    <dsp:sp modelId="{16E86892-3232-4C40-AF6D-299BBC6710C4}">
      <dsp:nvSpPr>
        <dsp:cNvPr id="0" name=""/>
        <dsp:cNvSpPr/>
      </dsp:nvSpPr>
      <dsp:spPr>
        <a:xfrm>
          <a:off x="1524006" y="1697236"/>
          <a:ext cx="5181586" cy="113149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lumMod val="75000"/>
                </a:schemeClr>
              </a:solidFill>
              <a:latin typeface="Arial Black" pitchFamily="34" charset="0"/>
            </a:rPr>
            <a:t>Tracy Family Foundation</a:t>
          </a:r>
        </a:p>
        <a:p>
          <a:pPr lvl="0" algn="ctr" defTabSz="1066800">
            <a:lnSpc>
              <a:spcPct val="90000"/>
            </a:lnSpc>
            <a:spcBef>
              <a:spcPct val="0"/>
            </a:spcBef>
            <a:spcAft>
              <a:spcPct val="35000"/>
            </a:spcAft>
          </a:pPr>
          <a:r>
            <a:rPr lang="en-US" sz="2400" kern="1200" dirty="0" smtClean="0">
              <a:solidFill>
                <a:schemeClr val="tx2">
                  <a:lumMod val="75000"/>
                </a:schemeClr>
              </a:solidFill>
              <a:latin typeface="Arial Black" pitchFamily="34" charset="0"/>
            </a:rPr>
            <a:t> 2013-17 Focus Areas</a:t>
          </a:r>
          <a:endParaRPr lang="en-US" sz="2400" kern="1200" dirty="0">
            <a:solidFill>
              <a:schemeClr val="tx2">
                <a:lumMod val="75000"/>
              </a:schemeClr>
            </a:solidFill>
            <a:latin typeface="Arial Black" pitchFamily="34" charset="0"/>
          </a:endParaRPr>
        </a:p>
      </dsp:txBody>
      <dsp:txXfrm>
        <a:off x="1579241" y="1752471"/>
        <a:ext cx="5071116"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7BC09-4AD3-4603-A8DA-AD8EF2810C32}" type="datetimeFigureOut">
              <a:rPr lang="en-US" smtClean="0"/>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38006-2C04-4B22-9C01-6D0FDCC1A6E8}" type="slidenum">
              <a:rPr lang="en-US" smtClean="0"/>
              <a:t>‹#›</a:t>
            </a:fld>
            <a:endParaRPr lang="en-US"/>
          </a:p>
        </p:txBody>
      </p:sp>
    </p:spTree>
    <p:extLst>
      <p:ext uri="{BB962C8B-B14F-4D97-AF65-F5344CB8AC3E}">
        <p14:creationId xmlns:p14="http://schemas.microsoft.com/office/powerpoint/2010/main" val="422613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 – 5 min</a:t>
            </a:r>
          </a:p>
          <a:p>
            <a:r>
              <a:rPr lang="en-US" dirty="0" smtClean="0"/>
              <a:t>Megan</a:t>
            </a:r>
            <a:r>
              <a:rPr lang="en-US" baseline="0" dirty="0" smtClean="0"/>
              <a:t> – 10 min</a:t>
            </a:r>
            <a:endParaRPr lang="en-US" dirty="0" smtClean="0"/>
          </a:p>
          <a:p>
            <a:r>
              <a:rPr lang="en-US" dirty="0" smtClean="0"/>
              <a:t>Teresa</a:t>
            </a:r>
            <a:r>
              <a:rPr lang="en-US" baseline="0" dirty="0" smtClean="0"/>
              <a:t> – 30 min</a:t>
            </a:r>
          </a:p>
          <a:p>
            <a:r>
              <a:rPr lang="en-US" dirty="0" smtClean="0"/>
              <a:t>Ellie/Kristin – 15 min</a:t>
            </a:r>
            <a:endParaRPr lang="en-US" dirty="0"/>
          </a:p>
        </p:txBody>
      </p:sp>
      <p:sp>
        <p:nvSpPr>
          <p:cNvPr id="4" name="Slide Number Placeholder 3"/>
          <p:cNvSpPr>
            <a:spLocks noGrp="1"/>
          </p:cNvSpPr>
          <p:nvPr>
            <p:ph type="sldNum" sz="quarter" idx="10"/>
          </p:nvPr>
        </p:nvSpPr>
        <p:spPr/>
        <p:txBody>
          <a:bodyPr/>
          <a:lstStyle/>
          <a:p>
            <a:fld id="{8CD38006-2C04-4B22-9C01-6D0FDCC1A6E8}" type="slidenum">
              <a:rPr lang="en-US" smtClean="0"/>
              <a:t>2</a:t>
            </a:fld>
            <a:endParaRPr lang="en-US"/>
          </a:p>
        </p:txBody>
      </p:sp>
    </p:spTree>
    <p:extLst>
      <p:ext uri="{BB962C8B-B14F-4D97-AF65-F5344CB8AC3E}">
        <p14:creationId xmlns:p14="http://schemas.microsoft.com/office/powerpoint/2010/main" val="260591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New Committee: Catholic School Grant Committee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6BCA9-1847-4000-88EE-654EA6F6DD11}" type="slidenum">
              <a:rPr lang="en-US" altLang="en-US" smtClean="0">
                <a:latin typeface="Arial" charset="0"/>
                <a:ea typeface="ＭＳ Ｐゴシック" pitchFamily="34" charset="-128"/>
              </a:rPr>
              <a:pPr eaLnBrk="1" hangingPunct="1">
                <a:spcBef>
                  <a:spcPct val="0"/>
                </a:spcBef>
              </a:pPr>
              <a:t>4</a:t>
            </a:fld>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124982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35E1D38-7B09-4EBF-A621-1B1637AE29F6}" type="datetimeFigureOut">
              <a:rPr lang="en-US" smtClean="0"/>
              <a:t>2/5/2015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FDF8864-30FC-44E4-99B8-978B27339E87}"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E1D38-7B09-4EBF-A621-1B1637AE29F6}"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5E1D38-7B09-4EBF-A621-1B1637AE29F6}"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5E1D38-7B09-4EBF-A621-1B1637AE29F6}" type="datetimeFigureOut">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F8864-30FC-44E4-99B8-978B27339E87}"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5E1D38-7B09-4EBF-A621-1B1637AE29F6}" type="datetimeFigureOut">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F8864-30FC-44E4-99B8-978B27339E87}"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E1D38-7B09-4EBF-A621-1B1637AE29F6}" type="datetimeFigureOut">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E1D38-7B09-4EBF-A621-1B1637AE29F6}"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E1D38-7B09-4EBF-A621-1B1637AE29F6}"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35E1D38-7B09-4EBF-A621-1B1637AE29F6}" type="datetimeFigureOut">
              <a:rPr lang="en-US" smtClean="0"/>
              <a:t>2/5/2015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FDF8864-30FC-44E4-99B8-978B27339E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Annual 3G Ozark Meeting</a:t>
            </a:r>
            <a:endParaRPr lang="en-US" dirty="0"/>
          </a:p>
        </p:txBody>
      </p:sp>
      <p:sp>
        <p:nvSpPr>
          <p:cNvPr id="3" name="Subtitle 2"/>
          <p:cNvSpPr>
            <a:spLocks noGrp="1"/>
          </p:cNvSpPr>
          <p:nvPr>
            <p:ph type="subTitle" idx="1"/>
          </p:nvPr>
        </p:nvSpPr>
        <p:spPr/>
        <p:txBody>
          <a:bodyPr/>
          <a:lstStyle/>
          <a:p>
            <a:r>
              <a:rPr lang="en-US" dirty="0" smtClean="0"/>
              <a:t>July 2014</a:t>
            </a:r>
            <a:endParaRPr lang="en-US" dirty="0"/>
          </a:p>
        </p:txBody>
      </p:sp>
    </p:spTree>
    <p:extLst>
      <p:ext uri="{BB962C8B-B14F-4D97-AF65-F5344CB8AC3E}">
        <p14:creationId xmlns:p14="http://schemas.microsoft.com/office/powerpoint/2010/main" val="376196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NG and MG Review/Voting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6099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Content Placeholder 9"/>
          <p:cNvSpPr>
            <a:spLocks noGrp="1"/>
          </p:cNvSpPr>
          <p:nvPr>
            <p:ph idx="1"/>
          </p:nvPr>
        </p:nvSpPr>
        <p:spPr/>
        <p:txBody>
          <a:bodyPr/>
          <a:lstStyle/>
          <a:p>
            <a:pPr marL="457200" indent="-457200">
              <a:buFont typeface="+mj-lt"/>
              <a:buAutoNum type="arabicPeriod"/>
            </a:pPr>
            <a:r>
              <a:rPr lang="en-US" sz="4400" dirty="0"/>
              <a:t>Name of the Organization</a:t>
            </a:r>
          </a:p>
          <a:p>
            <a:pPr marL="457200" indent="-457200">
              <a:buFont typeface="+mj-lt"/>
              <a:buAutoNum type="arabicPeriod"/>
            </a:pPr>
            <a:r>
              <a:rPr lang="en-US" sz="4400" dirty="0"/>
              <a:t>Who they help</a:t>
            </a:r>
            <a:r>
              <a:rPr lang="en-US" sz="4400" dirty="0" smtClean="0"/>
              <a:t>?</a:t>
            </a:r>
            <a:endParaRPr lang="en-US" sz="4400" dirty="0"/>
          </a:p>
          <a:p>
            <a:pPr marL="457200" indent="-457200">
              <a:buFont typeface="+mj-lt"/>
              <a:buAutoNum type="arabicPeriod"/>
            </a:pPr>
            <a:r>
              <a:rPr lang="en-US" sz="4400" dirty="0"/>
              <a:t>What do they do?</a:t>
            </a:r>
          </a:p>
          <a:p>
            <a:pPr marL="457200" indent="-457200">
              <a:buFont typeface="+mj-lt"/>
              <a:buAutoNum type="arabicPeriod"/>
            </a:pPr>
            <a:r>
              <a:rPr lang="en-US" sz="4400" dirty="0"/>
              <a:t>Where does your money go?</a:t>
            </a:r>
          </a:p>
          <a:p>
            <a:pPr marL="457200" indent="-457200">
              <a:buFont typeface="+mj-lt"/>
              <a:buAutoNum type="arabicPeriod"/>
            </a:pPr>
            <a:endParaRPr lang="en-US" dirty="0"/>
          </a:p>
        </p:txBody>
      </p:sp>
      <p:sp>
        <p:nvSpPr>
          <p:cNvPr id="2" name="Rectangle 1"/>
          <p:cNvSpPr/>
          <p:nvPr/>
        </p:nvSpPr>
        <p:spPr>
          <a:xfrm>
            <a:off x="4479667" y="3244334"/>
            <a:ext cx="184666" cy="369332"/>
          </a:xfrm>
          <a:prstGeom prst="rect">
            <a:avLst/>
          </a:prstGeom>
        </p:spPr>
        <p:txBody>
          <a:bodyPr wrap="none">
            <a:spAutoFit/>
          </a:bodyPr>
          <a:lstStyle/>
          <a:p>
            <a:r>
              <a:rPr lang="en-US" dirty="0"/>
              <a:t> </a:t>
            </a:r>
          </a:p>
        </p:txBody>
      </p:sp>
      <p:sp>
        <p:nvSpPr>
          <p:cNvPr id="3" name="Rectangle 2"/>
          <p:cNvSpPr/>
          <p:nvPr/>
        </p:nvSpPr>
        <p:spPr>
          <a:xfrm>
            <a:off x="4479667" y="3244334"/>
            <a:ext cx="184666" cy="369332"/>
          </a:xfrm>
          <a:prstGeom prst="rect">
            <a:avLst/>
          </a:prstGeom>
        </p:spPr>
        <p:txBody>
          <a:bodyPr wrap="none">
            <a:spAutoFit/>
          </a:bodyPr>
          <a:lstStyle/>
          <a:p>
            <a:r>
              <a:rPr lang="en-US" dirty="0"/>
              <a:t> </a:t>
            </a:r>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650291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99247" y="2248347"/>
            <a:ext cx="7745399" cy="3877800"/>
          </a:xfrm>
          <a:prstGeom prst="rect">
            <a:avLst/>
          </a:prstGeom>
        </p:spPr>
        <p:txBody>
          <a:bodyPr lIns="91425" tIns="91425" rIns="91425" bIns="91425" anchor="t" anchorCtr="0">
            <a:noAutofit/>
          </a:bodyPr>
          <a:lstStyle/>
          <a:p>
            <a:pPr rtl="0">
              <a:spcBef>
                <a:spcPts val="0"/>
              </a:spcBef>
              <a:buNone/>
            </a:pPr>
            <a:r>
              <a:rPr lang="en-US" sz="1800" b="1" dirty="0">
                <a:latin typeface="Quattrocento"/>
                <a:ea typeface="Quattrocento"/>
                <a:cs typeface="Quattrocento"/>
                <a:sym typeface="Quattrocento"/>
              </a:rPr>
              <a:t>Adams/Pike Regional Office of Education</a:t>
            </a:r>
            <a:r>
              <a:rPr lang="en-US" sz="1800" dirty="0">
                <a:latin typeface="Quattrocento"/>
                <a:ea typeface="Quattrocento"/>
                <a:cs typeface="Quattrocento"/>
                <a:sym typeface="Quattrocento"/>
              </a:rPr>
              <a:t> - Kristin, Sam, Ali, and </a:t>
            </a:r>
            <a:r>
              <a:rPr lang="en-US" sz="1800" dirty="0" err="1">
                <a:latin typeface="Quattrocento"/>
                <a:ea typeface="Quattrocento"/>
                <a:cs typeface="Quattrocento"/>
                <a:sym typeface="Quattrocento"/>
              </a:rPr>
              <a:t>LIv</a:t>
            </a:r>
            <a:r>
              <a:rPr lang="en-US" sz="1800" dirty="0">
                <a:latin typeface="Quattrocento"/>
                <a:ea typeface="Quattrocento"/>
                <a:cs typeface="Quattrocento"/>
                <a:sym typeface="Quattrocento"/>
              </a:rPr>
              <a:t> </a:t>
            </a:r>
            <a:r>
              <a:rPr lang="en-US" sz="1800" dirty="0" smtClean="0">
                <a:latin typeface="Quattrocento"/>
                <a:ea typeface="Quattrocento"/>
                <a:cs typeface="Quattrocento"/>
                <a:sym typeface="Quattrocento"/>
              </a:rPr>
              <a:t>Tracy</a:t>
            </a:r>
          </a:p>
          <a:p>
            <a:pPr rtl="0">
              <a:spcBef>
                <a:spcPts val="0"/>
              </a:spcBef>
              <a:buNone/>
            </a:pPr>
            <a:r>
              <a:rPr lang="en-US" sz="1800" b="1" dirty="0" smtClean="0">
                <a:latin typeface="Quattrocento"/>
                <a:ea typeface="Quattrocento"/>
                <a:cs typeface="Quattrocento"/>
                <a:sym typeface="Quattrocento"/>
              </a:rPr>
              <a:t>Bay Area Vineyard Church</a:t>
            </a:r>
            <a:r>
              <a:rPr lang="en-US" sz="1800" dirty="0" smtClean="0">
                <a:latin typeface="Quattrocento"/>
                <a:ea typeface="Quattrocento"/>
                <a:cs typeface="Quattrocento"/>
                <a:sym typeface="Quattrocento"/>
              </a:rPr>
              <a:t> – Amelia George</a:t>
            </a:r>
            <a:endParaRPr lang="en-US" sz="1800" b="1" dirty="0">
              <a:latin typeface="Quattrocento"/>
              <a:ea typeface="Quattrocento"/>
              <a:cs typeface="Quattrocento"/>
              <a:sym typeface="Quattrocento"/>
            </a:endParaRPr>
          </a:p>
          <a:p>
            <a:pPr rtl="0">
              <a:spcBef>
                <a:spcPts val="0"/>
              </a:spcBef>
              <a:buNone/>
            </a:pPr>
            <a:r>
              <a:rPr lang="en-US" sz="1800" b="1" dirty="0">
                <a:latin typeface="Quattrocento"/>
                <a:ea typeface="Quattrocento"/>
                <a:cs typeface="Quattrocento"/>
                <a:sym typeface="Quattrocento"/>
              </a:rPr>
              <a:t>Boston College Campus School </a:t>
            </a:r>
            <a:r>
              <a:rPr lang="en-US" sz="1800" dirty="0">
                <a:latin typeface="Quattrocento"/>
                <a:ea typeface="Quattrocento"/>
                <a:cs typeface="Quattrocento"/>
                <a:sym typeface="Quattrocento"/>
              </a:rPr>
              <a:t>- Teresa </a:t>
            </a:r>
            <a:r>
              <a:rPr lang="en-US" sz="1800" dirty="0" smtClean="0">
                <a:latin typeface="Quattrocento"/>
                <a:ea typeface="Quattrocento"/>
                <a:cs typeface="Quattrocento"/>
                <a:sym typeface="Quattrocento"/>
              </a:rPr>
              <a:t>Sullivan</a:t>
            </a:r>
          </a:p>
          <a:p>
            <a:pPr rtl="0">
              <a:spcBef>
                <a:spcPts val="0"/>
              </a:spcBef>
              <a:buNone/>
            </a:pPr>
            <a:r>
              <a:rPr lang="en-US" sz="1800" b="1" dirty="0" smtClean="0">
                <a:latin typeface="Quattrocento"/>
                <a:ea typeface="Quattrocento"/>
                <a:cs typeface="Quattrocento"/>
                <a:sym typeface="Quattrocento"/>
              </a:rPr>
              <a:t>Camp of Dreams </a:t>
            </a:r>
            <a:r>
              <a:rPr lang="en-US" sz="1800" dirty="0" smtClean="0">
                <a:latin typeface="Quattrocento"/>
                <a:ea typeface="Quattrocento"/>
                <a:cs typeface="Quattrocento"/>
                <a:sym typeface="Quattrocento"/>
              </a:rPr>
              <a:t>– Liz Tracy</a:t>
            </a:r>
            <a:endParaRPr lang="en-US" sz="1800" b="1" dirty="0">
              <a:latin typeface="Quattrocento"/>
              <a:ea typeface="Quattrocento"/>
              <a:cs typeface="Quattrocento"/>
              <a:sym typeface="Quattrocento"/>
            </a:endParaRPr>
          </a:p>
          <a:p>
            <a:pPr rtl="0">
              <a:spcBef>
                <a:spcPts val="0"/>
              </a:spcBef>
              <a:buNone/>
            </a:pPr>
            <a:r>
              <a:rPr lang="en-US" sz="1800" b="1" dirty="0" smtClean="0">
                <a:latin typeface="Quattrocento"/>
                <a:ea typeface="Quattrocento"/>
                <a:cs typeface="Quattrocento"/>
                <a:sym typeface="Quattrocento"/>
              </a:rPr>
              <a:t>First </a:t>
            </a:r>
            <a:r>
              <a:rPr lang="en-US" sz="1800" b="1" dirty="0">
                <a:latin typeface="Quattrocento"/>
                <a:ea typeface="Quattrocento"/>
                <a:cs typeface="Quattrocento"/>
                <a:sym typeface="Quattrocento"/>
              </a:rPr>
              <a:t>Baptist Church of Quincy</a:t>
            </a:r>
            <a:r>
              <a:rPr lang="en-US" sz="1800" dirty="0">
                <a:latin typeface="Quattrocento"/>
                <a:ea typeface="Quattrocento"/>
                <a:cs typeface="Quattrocento"/>
                <a:sym typeface="Quattrocento"/>
              </a:rPr>
              <a:t> - Ellie </a:t>
            </a:r>
            <a:r>
              <a:rPr lang="en-US" sz="1800" dirty="0" err="1">
                <a:latin typeface="Quattrocento"/>
                <a:ea typeface="Quattrocento"/>
                <a:cs typeface="Quattrocento"/>
                <a:sym typeface="Quattrocento"/>
              </a:rPr>
              <a:t>Stamerjohn</a:t>
            </a:r>
            <a:endParaRPr lang="en-US" sz="1800" dirty="0">
              <a:latin typeface="Quattrocento"/>
              <a:ea typeface="Quattrocento"/>
              <a:cs typeface="Quattrocento"/>
              <a:sym typeface="Quattrocento"/>
            </a:endParaRPr>
          </a:p>
          <a:p>
            <a:pPr rtl="0">
              <a:spcBef>
                <a:spcPts val="0"/>
              </a:spcBef>
              <a:buNone/>
            </a:pPr>
            <a:r>
              <a:rPr lang="en-US" sz="1800" b="1" dirty="0">
                <a:latin typeface="Quattrocento"/>
                <a:ea typeface="Quattrocento"/>
                <a:cs typeface="Quattrocento"/>
                <a:sym typeface="Quattrocento"/>
              </a:rPr>
              <a:t>Good Friends, Inc.</a:t>
            </a:r>
            <a:r>
              <a:rPr lang="en-US" sz="1800" dirty="0">
                <a:latin typeface="Quattrocento"/>
                <a:ea typeface="Quattrocento"/>
                <a:cs typeface="Quattrocento"/>
                <a:sym typeface="Quattrocento"/>
              </a:rPr>
              <a:t> - Angie Tracy</a:t>
            </a:r>
          </a:p>
          <a:p>
            <a:pPr rtl="0">
              <a:spcBef>
                <a:spcPts val="0"/>
              </a:spcBef>
              <a:buNone/>
            </a:pPr>
            <a:r>
              <a:rPr lang="en-US" sz="1800" b="1" dirty="0">
                <a:latin typeface="Quattrocento"/>
                <a:ea typeface="Quattrocento"/>
                <a:cs typeface="Quattrocento"/>
                <a:sym typeface="Quattrocento"/>
              </a:rPr>
              <a:t>Midnight Run, Inc.</a:t>
            </a:r>
            <a:r>
              <a:rPr lang="en-US" sz="1800" dirty="0">
                <a:latin typeface="Quattrocento"/>
                <a:ea typeface="Quattrocento"/>
                <a:cs typeface="Quattrocento"/>
                <a:sym typeface="Quattrocento"/>
              </a:rPr>
              <a:t> - Maggie Sullivan</a:t>
            </a:r>
          </a:p>
          <a:p>
            <a:pPr rtl="0">
              <a:spcBef>
                <a:spcPts val="0"/>
              </a:spcBef>
              <a:buNone/>
            </a:pPr>
            <a:r>
              <a:rPr lang="en-US" sz="1800" b="1" dirty="0" smtClean="0">
                <a:latin typeface="Quattrocento"/>
                <a:ea typeface="Quattrocento"/>
                <a:cs typeface="Quattrocento"/>
                <a:sym typeface="Quattrocento"/>
              </a:rPr>
              <a:t>Quincy </a:t>
            </a:r>
            <a:r>
              <a:rPr lang="en-US" sz="1800" b="1" dirty="0">
                <a:latin typeface="Quattrocento"/>
                <a:ea typeface="Quattrocento"/>
                <a:cs typeface="Quattrocento"/>
                <a:sym typeface="Quattrocento"/>
              </a:rPr>
              <a:t>Catholic Elementary School Foundation</a:t>
            </a:r>
            <a:r>
              <a:rPr lang="en-US" sz="1800" dirty="0">
                <a:latin typeface="Quattrocento"/>
                <a:ea typeface="Quattrocento"/>
                <a:cs typeface="Quattrocento"/>
                <a:sym typeface="Quattrocento"/>
              </a:rPr>
              <a:t> - Megan Buckley</a:t>
            </a:r>
          </a:p>
          <a:p>
            <a:pPr rtl="0">
              <a:spcBef>
                <a:spcPts val="0"/>
              </a:spcBef>
              <a:buNone/>
            </a:pPr>
            <a:r>
              <a:rPr lang="en-US" sz="1800" b="1" dirty="0">
                <a:latin typeface="Quattrocento"/>
                <a:ea typeface="Quattrocento"/>
                <a:cs typeface="Quattrocento"/>
                <a:sym typeface="Quattrocento"/>
              </a:rPr>
              <a:t>Saint Louis University Global Brigades</a:t>
            </a:r>
            <a:r>
              <a:rPr lang="en-US" sz="1800" dirty="0">
                <a:latin typeface="Quattrocento"/>
                <a:ea typeface="Quattrocento"/>
                <a:cs typeface="Quattrocento"/>
                <a:sym typeface="Quattrocento"/>
              </a:rPr>
              <a:t> - </a:t>
            </a:r>
            <a:r>
              <a:rPr lang="en-US" sz="1800" dirty="0" err="1">
                <a:latin typeface="Quattrocento"/>
                <a:ea typeface="Quattrocento"/>
                <a:cs typeface="Quattrocento"/>
                <a:sym typeface="Quattrocento"/>
              </a:rPr>
              <a:t>Micaela</a:t>
            </a:r>
            <a:r>
              <a:rPr lang="en-US" sz="1800" dirty="0">
                <a:latin typeface="Quattrocento"/>
                <a:ea typeface="Quattrocento"/>
                <a:cs typeface="Quattrocento"/>
                <a:sym typeface="Quattrocento"/>
              </a:rPr>
              <a:t> Tracy</a:t>
            </a:r>
          </a:p>
          <a:p>
            <a:pPr>
              <a:spcBef>
                <a:spcPts val="0"/>
              </a:spcBef>
              <a:buNone/>
            </a:pPr>
            <a:r>
              <a:rPr lang="en-US" sz="1800" b="1" dirty="0">
                <a:latin typeface="Quattrocento"/>
                <a:ea typeface="Quattrocento"/>
                <a:cs typeface="Quattrocento"/>
                <a:sym typeface="Quattrocento"/>
              </a:rPr>
              <a:t>Youth in Need</a:t>
            </a:r>
            <a:r>
              <a:rPr lang="en-US" sz="1800" dirty="0">
                <a:latin typeface="Quattrocento"/>
                <a:ea typeface="Quattrocento"/>
                <a:cs typeface="Quattrocento"/>
                <a:sym typeface="Quattrocento"/>
              </a:rPr>
              <a:t> - Nikki and Mike Tracy</a:t>
            </a:r>
          </a:p>
        </p:txBody>
      </p:sp>
      <p:sp>
        <p:nvSpPr>
          <p:cNvPr id="152" name="Shape 152"/>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4800">
                <a:solidFill>
                  <a:schemeClr val="dk2"/>
                </a:solidFill>
                <a:latin typeface="Quattrocento"/>
                <a:ea typeface="Quattrocento"/>
                <a:cs typeface="Quattrocento"/>
                <a:sym typeface="Quattrocento"/>
              </a:rPr>
              <a:t>3G Next Generation Grants</a:t>
            </a:r>
          </a:p>
        </p:txBody>
      </p:sp>
    </p:spTree>
    <p:extLst>
      <p:ext uri="{BB962C8B-B14F-4D97-AF65-F5344CB8AC3E}">
        <p14:creationId xmlns:p14="http://schemas.microsoft.com/office/powerpoint/2010/main" val="365072789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99250" y="2248350"/>
            <a:ext cx="7745399" cy="4149899"/>
          </a:xfrm>
          <a:prstGeom prst="rect">
            <a:avLst/>
          </a:prstGeom>
        </p:spPr>
        <p:txBody>
          <a:bodyPr lIns="91425" tIns="91425" rIns="91425" bIns="91425" anchor="t" anchorCtr="0">
            <a:noAutofit/>
          </a:bodyPr>
          <a:lstStyle/>
          <a:p>
            <a:pPr marL="0" lvl="0" indent="0" rtl="0">
              <a:spcBef>
                <a:spcPts val="0"/>
              </a:spcBef>
              <a:buClr>
                <a:schemeClr val="dk1"/>
              </a:buClr>
              <a:buSzPct val="45833"/>
              <a:buFont typeface="Arial"/>
              <a:buNone/>
            </a:pPr>
            <a:r>
              <a:rPr lang="en-US" sz="2400" dirty="0">
                <a:solidFill>
                  <a:srgbClr val="222222"/>
                </a:solidFill>
                <a:latin typeface="Quattrocento"/>
                <a:ea typeface="Quattrocento"/>
                <a:cs typeface="Quattrocento"/>
                <a:sym typeface="Quattrocento"/>
              </a:rPr>
              <a:t>Andrew Deuel – </a:t>
            </a:r>
            <a:r>
              <a:rPr lang="en-US" sz="2400" b="1" dirty="0">
                <a:solidFill>
                  <a:srgbClr val="222222"/>
                </a:solidFill>
                <a:latin typeface="Quattrocento"/>
                <a:ea typeface="Quattrocento"/>
                <a:cs typeface="Quattrocento"/>
                <a:sym typeface="Quattrocento"/>
              </a:rPr>
              <a:t>Red Cross</a:t>
            </a:r>
            <a:r>
              <a:rPr lang="en-US" sz="2400" dirty="0">
                <a:solidFill>
                  <a:srgbClr val="222222"/>
                </a:solidFill>
                <a:latin typeface="Quattrocento"/>
                <a:ea typeface="Quattrocento"/>
                <a:cs typeface="Quattrocento"/>
                <a:sym typeface="Quattrocento"/>
              </a:rPr>
              <a:t>, Washington DC</a:t>
            </a:r>
          </a:p>
          <a:p>
            <a:pPr marL="0" lvl="0" indent="0" rtl="0">
              <a:spcBef>
                <a:spcPts val="0"/>
              </a:spcBef>
              <a:buNone/>
            </a:pPr>
            <a:endParaRPr lang="en-US" dirty="0">
              <a:solidFill>
                <a:srgbClr val="222222"/>
              </a:solidFill>
              <a:latin typeface="Quattrocento"/>
              <a:ea typeface="Quattrocento"/>
              <a:cs typeface="Quattrocento"/>
              <a:sym typeface="Quattrocento"/>
            </a:endParaRPr>
          </a:p>
          <a:p>
            <a:pPr marL="0" lvl="0" indent="0" rtl="0">
              <a:spcBef>
                <a:spcPts val="0"/>
              </a:spcBef>
              <a:buNone/>
            </a:pPr>
            <a:r>
              <a:rPr lang="en-US" sz="2400" dirty="0" smtClean="0">
                <a:solidFill>
                  <a:srgbClr val="222222"/>
                </a:solidFill>
                <a:latin typeface="Quattrocento"/>
                <a:ea typeface="Quattrocento"/>
                <a:cs typeface="Quattrocento"/>
                <a:sym typeface="Quattrocento"/>
              </a:rPr>
              <a:t>Angie </a:t>
            </a:r>
            <a:r>
              <a:rPr lang="en-US" sz="2400" dirty="0">
                <a:solidFill>
                  <a:srgbClr val="222222"/>
                </a:solidFill>
                <a:latin typeface="Quattrocento"/>
                <a:ea typeface="Quattrocento"/>
                <a:cs typeface="Quattrocento"/>
                <a:sym typeface="Quattrocento"/>
              </a:rPr>
              <a:t>Tracy – </a:t>
            </a:r>
            <a:r>
              <a:rPr lang="en-US" sz="2400" b="1" dirty="0">
                <a:solidFill>
                  <a:srgbClr val="222222"/>
                </a:solidFill>
                <a:latin typeface="Quattrocento"/>
                <a:ea typeface="Quattrocento"/>
                <a:cs typeface="Quattrocento"/>
                <a:sym typeface="Quattrocento"/>
              </a:rPr>
              <a:t>Athletes for Autism</a:t>
            </a:r>
            <a:r>
              <a:rPr lang="en-US" sz="2400" dirty="0">
                <a:solidFill>
                  <a:srgbClr val="222222"/>
                </a:solidFill>
                <a:latin typeface="Quattrocento"/>
                <a:ea typeface="Quattrocento"/>
                <a:cs typeface="Quattrocento"/>
                <a:sym typeface="Quattrocento"/>
              </a:rPr>
              <a:t>, Milwaukee WI</a:t>
            </a:r>
          </a:p>
          <a:p>
            <a:pPr marL="0" lvl="0" indent="0" rtl="0">
              <a:spcBef>
                <a:spcPts val="0"/>
              </a:spcBef>
              <a:buClr>
                <a:schemeClr val="dk1"/>
              </a:buClr>
              <a:buSzPct val="45833"/>
              <a:buFont typeface="Arial"/>
              <a:buNone/>
            </a:pPr>
            <a:endParaRPr lang="en-US" sz="2400" dirty="0" smtClean="0">
              <a:solidFill>
                <a:srgbClr val="222222"/>
              </a:solidFill>
              <a:latin typeface="Quattrocento"/>
              <a:ea typeface="Quattrocento"/>
              <a:cs typeface="Quattrocento"/>
              <a:sym typeface="Quattrocento"/>
            </a:endParaRPr>
          </a:p>
          <a:p>
            <a:pPr marL="0" lvl="0" indent="0" rtl="0">
              <a:spcBef>
                <a:spcPts val="0"/>
              </a:spcBef>
              <a:buClr>
                <a:schemeClr val="dk1"/>
              </a:buClr>
              <a:buSzPct val="45833"/>
              <a:buFont typeface="Arial"/>
              <a:buNone/>
            </a:pPr>
            <a:r>
              <a:rPr lang="en-US" sz="2400" dirty="0" smtClean="0">
                <a:solidFill>
                  <a:srgbClr val="222222"/>
                </a:solidFill>
                <a:latin typeface="Quattrocento"/>
                <a:ea typeface="Quattrocento"/>
                <a:cs typeface="Quattrocento"/>
                <a:sym typeface="Quattrocento"/>
              </a:rPr>
              <a:t>Chris</a:t>
            </a:r>
            <a:r>
              <a:rPr lang="en-US" sz="2400" dirty="0">
                <a:solidFill>
                  <a:srgbClr val="222222"/>
                </a:solidFill>
                <a:latin typeface="Quattrocento"/>
                <a:ea typeface="Quattrocento"/>
                <a:cs typeface="Quattrocento"/>
                <a:sym typeface="Quattrocento"/>
              </a:rPr>
              <a:t>, Drew, and Luke </a:t>
            </a:r>
            <a:r>
              <a:rPr lang="en-US" sz="2400" dirty="0" err="1">
                <a:solidFill>
                  <a:srgbClr val="222222"/>
                </a:solidFill>
                <a:latin typeface="Quattrocento"/>
                <a:ea typeface="Quattrocento"/>
                <a:cs typeface="Quattrocento"/>
                <a:sym typeface="Quattrocento"/>
              </a:rPr>
              <a:t>Stamerjohn</a:t>
            </a:r>
            <a:r>
              <a:rPr lang="en-US" sz="2400" dirty="0">
                <a:solidFill>
                  <a:srgbClr val="222222"/>
                </a:solidFill>
                <a:latin typeface="Quattrocento"/>
                <a:ea typeface="Quattrocento"/>
                <a:cs typeface="Quattrocento"/>
                <a:sym typeface="Quattrocento"/>
              </a:rPr>
              <a:t> – </a:t>
            </a:r>
            <a:r>
              <a:rPr lang="en-US" sz="2400" b="1" dirty="0">
                <a:solidFill>
                  <a:srgbClr val="222222"/>
                </a:solidFill>
                <a:latin typeface="Quattrocento"/>
                <a:ea typeface="Quattrocento"/>
                <a:cs typeface="Quattrocento"/>
                <a:sym typeface="Quattrocento"/>
              </a:rPr>
              <a:t>QND Foundation</a:t>
            </a:r>
          </a:p>
          <a:p>
            <a:pPr marL="0" lvl="0" indent="0" rtl="0">
              <a:spcBef>
                <a:spcPts val="0"/>
              </a:spcBef>
              <a:buNone/>
            </a:pPr>
            <a:endParaRPr lang="en-US" sz="2400" dirty="0" smtClean="0">
              <a:solidFill>
                <a:srgbClr val="222222"/>
              </a:solidFill>
              <a:latin typeface="Quattrocento"/>
              <a:ea typeface="Quattrocento"/>
              <a:cs typeface="Quattrocento"/>
              <a:sym typeface="Quattrocento"/>
            </a:endParaRPr>
          </a:p>
          <a:p>
            <a:pPr marL="0" lvl="0" indent="0" rtl="0">
              <a:spcBef>
                <a:spcPts val="0"/>
              </a:spcBef>
              <a:buNone/>
            </a:pPr>
            <a:r>
              <a:rPr lang="en-US" sz="2400" dirty="0" smtClean="0">
                <a:solidFill>
                  <a:srgbClr val="222222"/>
                </a:solidFill>
                <a:latin typeface="Quattrocento"/>
                <a:ea typeface="Quattrocento"/>
                <a:cs typeface="Quattrocento"/>
                <a:sym typeface="Quattrocento"/>
              </a:rPr>
              <a:t>Lauren </a:t>
            </a:r>
            <a:r>
              <a:rPr lang="en-US" sz="2400" dirty="0">
                <a:solidFill>
                  <a:srgbClr val="222222"/>
                </a:solidFill>
                <a:latin typeface="Quattrocento"/>
                <a:ea typeface="Quattrocento"/>
                <a:cs typeface="Quattrocento"/>
                <a:sym typeface="Quattrocento"/>
              </a:rPr>
              <a:t>Tracy </a:t>
            </a:r>
            <a:r>
              <a:rPr lang="en-US" sz="2400" dirty="0" smtClean="0">
                <a:solidFill>
                  <a:srgbClr val="222222"/>
                </a:solidFill>
                <a:latin typeface="Quattrocento"/>
                <a:ea typeface="Quattrocento"/>
                <a:cs typeface="Quattrocento"/>
                <a:sym typeface="Quattrocento"/>
              </a:rPr>
              <a:t>– </a:t>
            </a:r>
            <a:r>
              <a:rPr lang="en-US" sz="2400" b="1" dirty="0" smtClean="0">
                <a:solidFill>
                  <a:srgbClr val="222222"/>
                </a:solidFill>
                <a:latin typeface="Quattrocento"/>
                <a:ea typeface="Quattrocento"/>
                <a:cs typeface="Quattrocento"/>
                <a:sym typeface="Quattrocento"/>
              </a:rPr>
              <a:t>St</a:t>
            </a:r>
            <a:r>
              <a:rPr lang="en-US" sz="2400" b="1" dirty="0">
                <a:solidFill>
                  <a:srgbClr val="222222"/>
                </a:solidFill>
                <a:latin typeface="Quattrocento"/>
                <a:ea typeface="Quattrocento"/>
                <a:cs typeface="Quattrocento"/>
                <a:sym typeface="Quattrocento"/>
              </a:rPr>
              <a:t>. Louis Crisis Nursery</a:t>
            </a:r>
            <a:r>
              <a:rPr lang="en-US" sz="2400" dirty="0">
                <a:solidFill>
                  <a:srgbClr val="222222"/>
                </a:solidFill>
                <a:latin typeface="Quattrocento"/>
                <a:ea typeface="Quattrocento"/>
                <a:cs typeface="Quattrocento"/>
                <a:sym typeface="Quattrocento"/>
              </a:rPr>
              <a:t>, St. Louis </a:t>
            </a:r>
            <a:r>
              <a:rPr lang="en-US" sz="2400" dirty="0" smtClean="0">
                <a:solidFill>
                  <a:srgbClr val="222222"/>
                </a:solidFill>
                <a:latin typeface="Quattrocento"/>
                <a:ea typeface="Quattrocento"/>
                <a:cs typeface="Quattrocento"/>
                <a:sym typeface="Quattrocento"/>
              </a:rPr>
              <a:t>MO</a:t>
            </a:r>
          </a:p>
          <a:p>
            <a:pPr marL="0" lvl="0" indent="0" rtl="0">
              <a:spcBef>
                <a:spcPts val="0"/>
              </a:spcBef>
              <a:buNone/>
            </a:pPr>
            <a:endParaRPr lang="en-US" sz="2400" dirty="0" smtClean="0">
              <a:solidFill>
                <a:srgbClr val="222222"/>
              </a:solidFill>
              <a:latin typeface="Quattrocento"/>
              <a:ea typeface="Quattrocento"/>
              <a:cs typeface="Quattrocento"/>
              <a:sym typeface="Quattrocento"/>
            </a:endParaRPr>
          </a:p>
          <a:p>
            <a:pPr marL="0" lvl="0" indent="0" rtl="0">
              <a:spcBef>
                <a:spcPts val="0"/>
              </a:spcBef>
              <a:buNone/>
            </a:pPr>
            <a:r>
              <a:rPr lang="en-US" sz="2400" dirty="0" smtClean="0">
                <a:solidFill>
                  <a:srgbClr val="222222"/>
                </a:solidFill>
                <a:latin typeface="Quattrocento"/>
                <a:ea typeface="Quattrocento"/>
                <a:cs typeface="Quattrocento"/>
                <a:sym typeface="Quattrocento"/>
              </a:rPr>
              <a:t>Megan </a:t>
            </a:r>
            <a:r>
              <a:rPr lang="en-US" sz="2400" dirty="0">
                <a:solidFill>
                  <a:srgbClr val="222222"/>
                </a:solidFill>
                <a:latin typeface="Quattrocento"/>
                <a:ea typeface="Quattrocento"/>
                <a:cs typeface="Quattrocento"/>
                <a:sym typeface="Quattrocento"/>
              </a:rPr>
              <a:t>Buckley – </a:t>
            </a:r>
            <a:r>
              <a:rPr lang="en-US" sz="2400" b="1" dirty="0">
                <a:solidFill>
                  <a:srgbClr val="222222"/>
                </a:solidFill>
                <a:latin typeface="Quattrocento"/>
                <a:ea typeface="Quattrocento"/>
                <a:cs typeface="Quattrocento"/>
                <a:sym typeface="Quattrocento"/>
              </a:rPr>
              <a:t>Dining for Women</a:t>
            </a:r>
            <a:r>
              <a:rPr lang="en-US" sz="2400" dirty="0">
                <a:solidFill>
                  <a:srgbClr val="222222"/>
                </a:solidFill>
                <a:latin typeface="Quattrocento"/>
                <a:ea typeface="Quattrocento"/>
                <a:cs typeface="Quattrocento"/>
                <a:sym typeface="Quattrocento"/>
              </a:rPr>
              <a:t>, Greenville SC</a:t>
            </a:r>
          </a:p>
          <a:p>
            <a:pPr lvl="0" rtl="0">
              <a:spcBef>
                <a:spcPts val="0"/>
              </a:spcBef>
              <a:buClr>
                <a:schemeClr val="dk1"/>
              </a:buClr>
              <a:buFont typeface="Arial"/>
              <a:buNone/>
            </a:pPr>
            <a:endParaRPr sz="1100" dirty="0">
              <a:solidFill>
                <a:srgbClr val="222222"/>
              </a:solidFill>
              <a:latin typeface="Calibri"/>
              <a:ea typeface="Calibri"/>
              <a:cs typeface="Calibri"/>
              <a:sym typeface="Calibri"/>
            </a:endParaRPr>
          </a:p>
          <a:p>
            <a:pPr rtl="0">
              <a:spcBef>
                <a:spcPts val="0"/>
              </a:spcBef>
              <a:buNone/>
            </a:pPr>
            <a:endParaRPr dirty="0"/>
          </a:p>
          <a:p>
            <a:pPr marL="152400" indent="0">
              <a:spcBef>
                <a:spcPts val="0"/>
              </a:spcBef>
              <a:buNone/>
            </a:pPr>
            <a:endParaRPr dirty="0"/>
          </a:p>
        </p:txBody>
      </p:sp>
      <p:sp>
        <p:nvSpPr>
          <p:cNvPr id="158" name="Shape 158"/>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5400" dirty="0">
                <a:solidFill>
                  <a:schemeClr val="dk2"/>
                </a:solidFill>
                <a:latin typeface="Quattrocento"/>
                <a:ea typeface="Quattrocento"/>
                <a:cs typeface="Quattrocento"/>
                <a:sym typeface="Quattrocento"/>
              </a:rPr>
              <a:t>3G Matching Grants</a:t>
            </a:r>
          </a:p>
        </p:txBody>
      </p:sp>
    </p:spTree>
    <p:extLst>
      <p:ext uri="{BB962C8B-B14F-4D97-AF65-F5344CB8AC3E}">
        <p14:creationId xmlns:p14="http://schemas.microsoft.com/office/powerpoint/2010/main" val="2128080661"/>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YPC Recap</a:t>
            </a:r>
            <a:endParaRPr lang="en-US" dirty="0"/>
          </a:p>
        </p:txBody>
      </p:sp>
      <p:sp>
        <p:nvSpPr>
          <p:cNvPr id="3" name="Content Placeholder 2"/>
          <p:cNvSpPr>
            <a:spLocks noGrp="1"/>
          </p:cNvSpPr>
          <p:nvPr>
            <p:ph idx="1"/>
          </p:nvPr>
        </p:nvSpPr>
        <p:spPr>
          <a:xfrm>
            <a:off x="152400" y="2248347"/>
            <a:ext cx="8991600" cy="3877815"/>
          </a:xfrm>
        </p:spPr>
        <p:txBody>
          <a:bodyPr/>
          <a:lstStyle/>
          <a:p>
            <a:r>
              <a:rPr lang="en-US" b="1" dirty="0" smtClean="0"/>
              <a:t>Attendees: </a:t>
            </a:r>
            <a:r>
              <a:rPr lang="en-US" dirty="0" smtClean="0"/>
              <a:t>Linda, Mike &amp; Megan</a:t>
            </a:r>
          </a:p>
          <a:p>
            <a:r>
              <a:rPr lang="en-US" dirty="0" smtClean="0"/>
              <a:t>Mike served on Leadership Planning Committee </a:t>
            </a:r>
          </a:p>
          <a:p>
            <a:r>
              <a:rPr lang="en-US" dirty="0" smtClean="0"/>
              <a:t>Linda &amp; Megan: co-facilitated a panel re: </a:t>
            </a:r>
            <a:r>
              <a:rPr lang="en-US" dirty="0" err="1" smtClean="0"/>
              <a:t>NextGen</a:t>
            </a:r>
            <a:r>
              <a:rPr lang="en-US" dirty="0" smtClean="0"/>
              <a:t> Transitions</a:t>
            </a:r>
          </a:p>
          <a:p>
            <a:r>
              <a:rPr lang="en-US" b="1" dirty="0" smtClean="0"/>
              <a:t>Ideas for the Future:</a:t>
            </a:r>
          </a:p>
          <a:p>
            <a:pPr lvl="1"/>
            <a:r>
              <a:rPr lang="en-US" dirty="0" smtClean="0"/>
              <a:t>dosomething.org</a:t>
            </a:r>
          </a:p>
          <a:p>
            <a:pPr lvl="1"/>
            <a:r>
              <a:rPr lang="en-US" dirty="0" smtClean="0"/>
              <a:t>Connect with other family foundations in St. Louis area </a:t>
            </a:r>
          </a:p>
          <a:p>
            <a:pPr lvl="1"/>
            <a:r>
              <a:rPr lang="en-US" dirty="0" smtClean="0"/>
              <a:t>Invite a speaker to next TFF Retreat</a:t>
            </a:r>
          </a:p>
          <a:p>
            <a:pPr lvl="1"/>
            <a:r>
              <a:rPr lang="en-US" dirty="0" smtClean="0"/>
              <a:t>Mission/service trip </a:t>
            </a:r>
          </a:p>
          <a:p>
            <a:pPr marL="411480" lvl="1" indent="0">
              <a:buNone/>
            </a:pPr>
            <a:endParaRPr lang="en-US" dirty="0"/>
          </a:p>
        </p:txBody>
      </p:sp>
    </p:spTree>
    <p:extLst>
      <p:ext uri="{BB962C8B-B14F-4D97-AF65-F5344CB8AC3E}">
        <p14:creationId xmlns:p14="http://schemas.microsoft.com/office/powerpoint/2010/main" val="1755892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Committee organized to plan first family volunteer activity at the Ozarks</a:t>
            </a:r>
          </a:p>
          <a:p>
            <a:r>
              <a:rPr lang="en-US" b="1" dirty="0" smtClean="0"/>
              <a:t>Share the Harvest</a:t>
            </a:r>
          </a:p>
          <a:p>
            <a:pPr lvl="1"/>
            <a:r>
              <a:rPr lang="en-US" dirty="0" smtClean="0"/>
              <a:t>A food pantry and public garden that helps to feed the poor</a:t>
            </a:r>
          </a:p>
          <a:p>
            <a:r>
              <a:rPr lang="en-US" b="1" dirty="0" smtClean="0"/>
              <a:t>Thursday, August 7</a:t>
            </a:r>
            <a:r>
              <a:rPr lang="en-US" b="1" baseline="30000" dirty="0" smtClean="0"/>
              <a:t>th</a:t>
            </a:r>
            <a:r>
              <a:rPr lang="en-US" b="1" dirty="0" smtClean="0"/>
              <a:t> from 10 am – 12 pm</a:t>
            </a:r>
          </a:p>
          <a:p>
            <a:pPr lvl="1"/>
            <a:r>
              <a:rPr lang="en-US" dirty="0" smtClean="0"/>
              <a:t>15 – 20 volunteers to work inside pantry and outside in the garden</a:t>
            </a:r>
          </a:p>
          <a:p>
            <a:pPr lvl="1"/>
            <a:r>
              <a:rPr lang="en-US" dirty="0" smtClean="0"/>
              <a:t>Bring some can goods from your pantry in your cabin</a:t>
            </a:r>
          </a:p>
          <a:p>
            <a:endParaRPr lang="en-US" dirty="0"/>
          </a:p>
        </p:txBody>
      </p:sp>
      <p:sp>
        <p:nvSpPr>
          <p:cNvPr id="3" name="Title 2"/>
          <p:cNvSpPr>
            <a:spLocks noGrp="1"/>
          </p:cNvSpPr>
          <p:nvPr>
            <p:ph type="title"/>
          </p:nvPr>
        </p:nvSpPr>
        <p:spPr/>
        <p:txBody>
          <a:bodyPr/>
          <a:lstStyle/>
          <a:p>
            <a:r>
              <a:rPr lang="en-US" dirty="0" smtClean="0"/>
              <a:t>Tracy Family Outreach</a:t>
            </a:r>
            <a:endParaRPr lang="en-US" dirty="0"/>
          </a:p>
        </p:txBody>
      </p:sp>
    </p:spTree>
    <p:extLst>
      <p:ext uri="{BB962C8B-B14F-4D97-AF65-F5344CB8AC3E}">
        <p14:creationId xmlns:p14="http://schemas.microsoft.com/office/powerpoint/2010/main" val="2140884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1262" y="257579"/>
            <a:ext cx="6084463" cy="1239927"/>
          </a:xfrm>
        </p:spPr>
        <p:txBody>
          <a:bodyPr/>
          <a:lstStyle/>
          <a:p>
            <a:r>
              <a:rPr lang="en-US" sz="4000" b="1" dirty="0" smtClean="0">
                <a:latin typeface="Aharoni" panose="02010803020104030203" pitchFamily="2" charset="-79"/>
                <a:cs typeface="Aharoni" panose="02010803020104030203" pitchFamily="2" charset="-79"/>
              </a:rPr>
              <a:t>WALK TO END ALZHEIMER’S </a:t>
            </a:r>
            <a:r>
              <a:rPr lang="en-US" b="1" dirty="0" smtClean="0">
                <a:solidFill>
                  <a:schemeClr val="bg1"/>
                </a:solidFill>
                <a:latin typeface="Aharoni" panose="02010803020104030203" pitchFamily="2" charset="-79"/>
                <a:cs typeface="Aharoni" panose="02010803020104030203" pitchFamily="2" charset="-79"/>
              </a:rPr>
              <a:t/>
            </a:r>
            <a:br>
              <a:rPr lang="en-US" b="1" dirty="0" smtClean="0">
                <a:solidFill>
                  <a:schemeClr val="bg1"/>
                </a:solidFill>
                <a:latin typeface="Aharoni" panose="02010803020104030203" pitchFamily="2" charset="-79"/>
                <a:cs typeface="Aharoni" panose="02010803020104030203" pitchFamily="2" charset="-79"/>
              </a:rPr>
            </a:br>
            <a:r>
              <a:rPr lang="en-US" sz="3200" dirty="0" smtClean="0">
                <a:solidFill>
                  <a:schemeClr val="tx1"/>
                </a:solidFill>
                <a:latin typeface="Aharoni" panose="02010803020104030203" pitchFamily="2" charset="-79"/>
                <a:cs typeface="Aharoni" panose="02010803020104030203" pitchFamily="2" charset="-79"/>
              </a:rPr>
              <a:t>Fall 2014 Dates &amp; Locations</a:t>
            </a:r>
            <a:endParaRPr lang="en-US" sz="3200" dirty="0">
              <a:solidFill>
                <a:schemeClr val="tx1"/>
              </a:solidFill>
              <a:latin typeface="Aharoni" panose="02010803020104030203" pitchFamily="2" charset="-79"/>
              <a:cs typeface="Aharoni" panose="02010803020104030203" pitchFamily="2" charset="-79"/>
            </a:endParaRPr>
          </a:p>
        </p:txBody>
      </p:sp>
      <p:sp>
        <p:nvSpPr>
          <p:cNvPr id="8" name="Content Placeholder 7"/>
          <p:cNvSpPr>
            <a:spLocks noGrp="1"/>
          </p:cNvSpPr>
          <p:nvPr>
            <p:ph sz="half" idx="4294967295"/>
          </p:nvPr>
        </p:nvSpPr>
        <p:spPr>
          <a:xfrm>
            <a:off x="609600" y="2057400"/>
            <a:ext cx="4000500" cy="4613812"/>
          </a:xfrm>
          <a:prstGeom prst="rect">
            <a:avLst/>
          </a:prstGeom>
        </p:spPr>
        <p:txBody>
          <a:bodyPr>
            <a:normAutofit fontScale="85000" lnSpcReduction="10000"/>
          </a:bodyPr>
          <a:lstStyle/>
          <a:p>
            <a:r>
              <a:rPr lang="en-US" sz="2700" dirty="0" smtClean="0">
                <a:solidFill>
                  <a:schemeClr val="tx2"/>
                </a:solidFill>
              </a:rPr>
              <a:t>Quincy, IL </a:t>
            </a:r>
            <a:r>
              <a:rPr lang="en-US" sz="2700" dirty="0" smtClean="0">
                <a:solidFill>
                  <a:schemeClr val="tx2"/>
                </a:solidFill>
                <a:sym typeface="Wingdings" panose="05000000000000000000" pitchFamily="2" charset="2"/>
              </a:rPr>
              <a:t> 9/4</a:t>
            </a:r>
            <a:endParaRPr lang="en-US" sz="2700" dirty="0" smtClean="0">
              <a:solidFill>
                <a:schemeClr val="tx2"/>
              </a:solidFill>
            </a:endParaRPr>
          </a:p>
          <a:p>
            <a:r>
              <a:rPr lang="en-US" sz="2700" dirty="0" smtClean="0"/>
              <a:t>St. Louis, MO </a:t>
            </a:r>
            <a:r>
              <a:rPr lang="en-US" sz="2700" dirty="0" smtClean="0">
                <a:sym typeface="Wingdings" panose="05000000000000000000" pitchFamily="2" charset="2"/>
              </a:rPr>
              <a:t> 9/6</a:t>
            </a:r>
          </a:p>
          <a:p>
            <a:r>
              <a:rPr lang="en-US" sz="2700" dirty="0" smtClean="0">
                <a:solidFill>
                  <a:schemeClr val="tx2"/>
                </a:solidFill>
                <a:sym typeface="Wingdings" panose="05000000000000000000" pitchFamily="2" charset="2"/>
              </a:rPr>
              <a:t>Springfield, IL  9/20</a:t>
            </a:r>
          </a:p>
          <a:p>
            <a:r>
              <a:rPr lang="en-US" sz="2700" dirty="0" smtClean="0">
                <a:sym typeface="Wingdings" panose="05000000000000000000" pitchFamily="2" charset="2"/>
              </a:rPr>
              <a:t>San Francisco, CA  9/20</a:t>
            </a:r>
          </a:p>
          <a:p>
            <a:r>
              <a:rPr lang="en-US" sz="2700" dirty="0" smtClean="0">
                <a:solidFill>
                  <a:schemeClr val="tx2"/>
                </a:solidFill>
                <a:sym typeface="Wingdings" panose="05000000000000000000" pitchFamily="2" charset="2"/>
              </a:rPr>
              <a:t>Denver, CO  9/20</a:t>
            </a:r>
          </a:p>
          <a:p>
            <a:r>
              <a:rPr lang="en-US" sz="2700" dirty="0" smtClean="0">
                <a:sym typeface="Wingdings" panose="05000000000000000000" pitchFamily="2" charset="2"/>
              </a:rPr>
              <a:t>Colorado Springs, CO  9/20</a:t>
            </a:r>
          </a:p>
          <a:p>
            <a:r>
              <a:rPr lang="en-US" sz="2700" dirty="0" smtClean="0">
                <a:solidFill>
                  <a:schemeClr val="tx2"/>
                </a:solidFill>
                <a:sym typeface="Wingdings" panose="05000000000000000000" pitchFamily="2" charset="2"/>
              </a:rPr>
              <a:t>Springdale, AR  9/20</a:t>
            </a:r>
          </a:p>
          <a:p>
            <a:r>
              <a:rPr lang="en-US" sz="2700" dirty="0" smtClean="0">
                <a:sym typeface="Wingdings" panose="05000000000000000000" pitchFamily="2" charset="2"/>
              </a:rPr>
              <a:t>Newport, RI  9/21</a:t>
            </a:r>
          </a:p>
          <a:p>
            <a:r>
              <a:rPr lang="en-US" sz="2700" dirty="0" smtClean="0">
                <a:solidFill>
                  <a:schemeClr val="tx2"/>
                </a:solidFill>
              </a:rPr>
              <a:t>Camdenton, MO </a:t>
            </a:r>
            <a:r>
              <a:rPr lang="en-US" sz="2700" dirty="0" smtClean="0">
                <a:solidFill>
                  <a:schemeClr val="tx2"/>
                </a:solidFill>
                <a:sym typeface="Wingdings" panose="05000000000000000000" pitchFamily="2" charset="2"/>
              </a:rPr>
              <a:t> 9/27</a:t>
            </a:r>
          </a:p>
          <a:p>
            <a:r>
              <a:rPr lang="en-US" sz="2700" dirty="0" smtClean="0"/>
              <a:t>Chicago, IL </a:t>
            </a:r>
            <a:r>
              <a:rPr lang="en-US" sz="2700" dirty="0" smtClean="0">
                <a:sym typeface="Wingdings" panose="05000000000000000000" pitchFamily="2" charset="2"/>
              </a:rPr>
              <a:t> </a:t>
            </a:r>
            <a:r>
              <a:rPr lang="en-US" sz="2700" dirty="0" smtClean="0"/>
              <a:t>9/28</a:t>
            </a:r>
          </a:p>
          <a:p>
            <a:r>
              <a:rPr lang="en-US" sz="2700" dirty="0" smtClean="0">
                <a:solidFill>
                  <a:schemeClr val="tx2"/>
                </a:solidFill>
              </a:rPr>
              <a:t>San Antonio, TX </a:t>
            </a:r>
            <a:r>
              <a:rPr lang="en-US" sz="2700" dirty="0">
                <a:solidFill>
                  <a:schemeClr val="tx2"/>
                </a:solidFill>
                <a:sym typeface="Wingdings" panose="05000000000000000000" pitchFamily="2" charset="2"/>
              </a:rPr>
              <a:t> 9/</a:t>
            </a:r>
            <a:r>
              <a:rPr lang="en-US" sz="2700" dirty="0" smtClean="0">
                <a:solidFill>
                  <a:schemeClr val="tx2"/>
                </a:solidFill>
                <a:sym typeface="Wingdings" panose="05000000000000000000" pitchFamily="2" charset="2"/>
              </a:rPr>
              <a:t>20</a:t>
            </a:r>
            <a:endParaRPr lang="en-US" sz="2700" dirty="0">
              <a:solidFill>
                <a:schemeClr val="tx2"/>
              </a:solidFill>
              <a:sym typeface="Wingdings" panose="05000000000000000000" pitchFamily="2" charset="2"/>
            </a:endParaRPr>
          </a:p>
          <a:p>
            <a:endParaRPr lang="en-US" sz="2700"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9" name="Content Placeholder 8"/>
          <p:cNvSpPr>
            <a:spLocks noGrp="1"/>
          </p:cNvSpPr>
          <p:nvPr>
            <p:ph sz="half" idx="4294967295"/>
          </p:nvPr>
        </p:nvSpPr>
        <p:spPr>
          <a:xfrm>
            <a:off x="4648200" y="2010181"/>
            <a:ext cx="3986816" cy="4433507"/>
          </a:xfrm>
          <a:prstGeom prst="rect">
            <a:avLst/>
          </a:prstGeom>
        </p:spPr>
        <p:txBody>
          <a:bodyPr>
            <a:normAutofit fontScale="92500" lnSpcReduction="20000"/>
          </a:bodyPr>
          <a:lstStyle/>
          <a:p>
            <a:r>
              <a:rPr lang="en-US" sz="2700" dirty="0" smtClean="0">
                <a:solidFill>
                  <a:schemeClr val="tx2"/>
                </a:solidFill>
              </a:rPr>
              <a:t>New Haven, CT </a:t>
            </a:r>
            <a:r>
              <a:rPr lang="en-US" sz="2700" dirty="0" smtClean="0">
                <a:solidFill>
                  <a:schemeClr val="tx2"/>
                </a:solidFill>
                <a:sym typeface="Wingdings" panose="05000000000000000000" pitchFamily="2" charset="2"/>
              </a:rPr>
              <a:t> 9/28</a:t>
            </a:r>
          </a:p>
          <a:p>
            <a:r>
              <a:rPr lang="en-US" sz="2700" dirty="0" smtClean="0">
                <a:sym typeface="Wingdings" panose="05000000000000000000" pitchFamily="2" charset="2"/>
              </a:rPr>
              <a:t>Boston, MA  9/28</a:t>
            </a:r>
          </a:p>
          <a:p>
            <a:r>
              <a:rPr lang="en-US" sz="2700" dirty="0" smtClean="0">
                <a:solidFill>
                  <a:schemeClr val="tx2"/>
                </a:solidFill>
                <a:sym typeface="Wingdings" panose="05000000000000000000" pitchFamily="2" charset="2"/>
              </a:rPr>
              <a:t>Duluth, MN  10/4</a:t>
            </a:r>
          </a:p>
          <a:p>
            <a:r>
              <a:rPr lang="en-US" sz="2700" dirty="0" smtClean="0">
                <a:sym typeface="Wingdings" panose="05000000000000000000" pitchFamily="2" charset="2"/>
              </a:rPr>
              <a:t>Milwaukee, WI  10/4</a:t>
            </a:r>
          </a:p>
          <a:p>
            <a:r>
              <a:rPr lang="en-US" sz="2700" dirty="0" smtClean="0">
                <a:solidFill>
                  <a:schemeClr val="tx2"/>
                </a:solidFill>
                <a:sym typeface="Wingdings" panose="05000000000000000000" pitchFamily="2" charset="2"/>
              </a:rPr>
              <a:t>Kansas City, MO  10/5</a:t>
            </a:r>
          </a:p>
          <a:p>
            <a:r>
              <a:rPr lang="en-US" sz="2700" dirty="0" smtClean="0">
                <a:sym typeface="Wingdings" panose="05000000000000000000" pitchFamily="2" charset="2"/>
              </a:rPr>
              <a:t>Indianapolis, IN  10/12</a:t>
            </a:r>
          </a:p>
          <a:p>
            <a:r>
              <a:rPr lang="en-US" sz="2700" dirty="0" smtClean="0">
                <a:solidFill>
                  <a:schemeClr val="tx2"/>
                </a:solidFill>
                <a:sym typeface="Wingdings" panose="05000000000000000000" pitchFamily="2" charset="2"/>
              </a:rPr>
              <a:t>New York, NY  10/19</a:t>
            </a:r>
          </a:p>
          <a:p>
            <a:r>
              <a:rPr lang="en-US" sz="2700" dirty="0" smtClean="0">
                <a:sym typeface="Wingdings" panose="05000000000000000000" pitchFamily="2" charset="2"/>
              </a:rPr>
              <a:t>Tucson, AZ  11/1</a:t>
            </a:r>
          </a:p>
          <a:p>
            <a:r>
              <a:rPr lang="en-US" sz="2700" dirty="0" smtClean="0">
                <a:solidFill>
                  <a:schemeClr val="tx2"/>
                </a:solidFill>
                <a:sym typeface="Wingdings" panose="05000000000000000000" pitchFamily="2" charset="2"/>
              </a:rPr>
              <a:t>Naples, FL 11/15</a:t>
            </a:r>
          </a:p>
          <a:p>
            <a:endParaRPr lang="en-US" dirty="0" smtClean="0"/>
          </a:p>
          <a:p>
            <a:endParaRPr lang="en-US" dirty="0"/>
          </a:p>
        </p:txBody>
      </p:sp>
      <p:pic>
        <p:nvPicPr>
          <p:cNvPr id="10" name="Picture 9"/>
          <p:cNvPicPr>
            <a:picLocks noChangeAspect="1"/>
          </p:cNvPicPr>
          <p:nvPr/>
        </p:nvPicPr>
        <p:blipFill>
          <a:blip r:embed="rId2"/>
          <a:stretch>
            <a:fillRect/>
          </a:stretch>
        </p:blipFill>
        <p:spPr>
          <a:xfrm>
            <a:off x="6278451" y="0"/>
            <a:ext cx="2865549" cy="1714500"/>
          </a:xfrm>
          <a:prstGeom prst="rect">
            <a:avLst/>
          </a:prstGeom>
        </p:spPr>
      </p:pic>
      <p:pic>
        <p:nvPicPr>
          <p:cNvPr id="11" name="Picture 10"/>
          <p:cNvPicPr>
            <a:picLocks noChangeAspect="1"/>
          </p:cNvPicPr>
          <p:nvPr/>
        </p:nvPicPr>
        <p:blipFill>
          <a:blip r:embed="rId3"/>
          <a:stretch>
            <a:fillRect/>
          </a:stretch>
        </p:blipFill>
        <p:spPr>
          <a:xfrm>
            <a:off x="4351513" y="6077866"/>
            <a:ext cx="4792487" cy="745498"/>
          </a:xfrm>
          <a:prstGeom prst="rect">
            <a:avLst/>
          </a:prstGeom>
        </p:spPr>
      </p:pic>
    </p:spTree>
    <p:extLst>
      <p:ext uri="{BB962C8B-B14F-4D97-AF65-F5344CB8AC3E}">
        <p14:creationId xmlns:p14="http://schemas.microsoft.com/office/powerpoint/2010/main" val="320865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smtClean="0"/>
              <a:t>TFF Update				Jean</a:t>
            </a:r>
          </a:p>
          <a:p>
            <a:pPr marL="457200" indent="-457200">
              <a:buFont typeface="+mj-lt"/>
              <a:buAutoNum type="arabicPeriod"/>
            </a:pPr>
            <a:r>
              <a:rPr lang="en-US" dirty="0" smtClean="0"/>
              <a:t>NGAB Update				Megan</a:t>
            </a:r>
          </a:p>
          <a:p>
            <a:pPr marL="457200" indent="-457200">
              <a:buFont typeface="+mj-lt"/>
              <a:buAutoNum type="arabicPeriod"/>
            </a:pPr>
            <a:r>
              <a:rPr lang="en-US" dirty="0" smtClean="0"/>
              <a:t>NG and MG Review/Voting		Teresa</a:t>
            </a:r>
          </a:p>
          <a:p>
            <a:pPr marL="457200" indent="-457200">
              <a:buFont typeface="+mj-lt"/>
              <a:buAutoNum type="arabicPeriod"/>
            </a:pPr>
            <a:r>
              <a:rPr lang="en-US" dirty="0" smtClean="0"/>
              <a:t>2014 YPC Conference Recap		Mike, Megan</a:t>
            </a:r>
          </a:p>
          <a:p>
            <a:pPr marL="457200" indent="-457200">
              <a:buFont typeface="+mj-lt"/>
              <a:buAutoNum type="arabicPeriod"/>
            </a:pPr>
            <a:r>
              <a:rPr lang="en-US" dirty="0" smtClean="0"/>
              <a:t>Tracy Family Outreach			Ellie, Kristin</a:t>
            </a:r>
          </a:p>
          <a:p>
            <a:pPr marL="457200" indent="-457200">
              <a:buFont typeface="+mj-lt"/>
              <a:buAutoNum type="arabicPeriod"/>
            </a:pPr>
            <a:r>
              <a:rPr lang="en-US" dirty="0" smtClean="0"/>
              <a:t>Alzheimer’s Walk			Kristin</a:t>
            </a:r>
          </a:p>
          <a:p>
            <a:pPr marL="457200" indent="-457200" algn="ctr">
              <a:buFont typeface="+mj-lt"/>
              <a:buAutoNum type="arabicPeriod"/>
            </a:pPr>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607891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81000"/>
            <a:ext cx="8229600" cy="914400"/>
          </a:xfrm>
        </p:spPr>
        <p:txBody>
          <a:bodyPr/>
          <a:lstStyle/>
          <a:p>
            <a:pPr algn="ctr"/>
            <a:r>
              <a:rPr lang="en-US" altLang="en-US" sz="3600" b="1" smtClean="0"/>
              <a:t>TFF Board &amp; TFF Next Gen Advisory Board</a:t>
            </a:r>
          </a:p>
        </p:txBody>
      </p:sp>
      <p:sp>
        <p:nvSpPr>
          <p:cNvPr id="6147" name="Content Placeholder 2"/>
          <p:cNvSpPr>
            <a:spLocks noGrp="1"/>
          </p:cNvSpPr>
          <p:nvPr>
            <p:ph idx="1"/>
          </p:nvPr>
        </p:nvSpPr>
        <p:spPr/>
        <p:txBody>
          <a:bodyPr/>
          <a:lstStyle/>
          <a:p>
            <a:pPr marL="0" indent="0">
              <a:buFont typeface="Wingdings 2" pitchFamily="18" charset="2"/>
              <a:buNone/>
            </a:pPr>
            <a:endParaRPr lang="en-US" altLang="en-US" smtClean="0"/>
          </a:p>
          <a:p>
            <a:pPr marL="0" indent="0">
              <a:buFont typeface="Wingdings 2" pitchFamily="18" charset="2"/>
              <a:buNone/>
            </a:pPr>
            <a:endParaRPr lang="en-US" altLang="en-US" smtClean="0"/>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4975"/>
            <a:ext cx="42672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800"/>
            <a:ext cx="34925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5638800" y="1447800"/>
            <a:ext cx="2667000" cy="15271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We love being on the Next Gen Board!</a:t>
            </a:r>
          </a:p>
          <a:p>
            <a:pPr algn="ctr">
              <a:defRPr/>
            </a:pPr>
            <a:r>
              <a:rPr lang="en-US" dirty="0"/>
              <a:t>We are saving the world</a:t>
            </a:r>
            <a:r>
              <a:rPr lang="en-US" dirty="0" smtClean="0"/>
              <a:t>! </a:t>
            </a:r>
            <a:endParaRPr lang="en-US" dirty="0"/>
          </a:p>
        </p:txBody>
      </p:sp>
      <p:sp>
        <p:nvSpPr>
          <p:cNvPr id="7" name="Cloud Callout 6"/>
          <p:cNvSpPr/>
          <p:nvPr/>
        </p:nvSpPr>
        <p:spPr>
          <a:xfrm>
            <a:off x="1066800" y="1143000"/>
            <a:ext cx="2743200" cy="1600200"/>
          </a:xfrm>
          <a:prstGeom prst="cloudCallout">
            <a:avLst>
              <a:gd name="adj1" fmla="val -37500"/>
              <a:gd name="adj2" fmla="val 1193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Hmm…3 of 10 are 3Gs…Are we taking over?!!!</a:t>
            </a:r>
          </a:p>
        </p:txBody>
      </p:sp>
      <p:sp>
        <p:nvSpPr>
          <p:cNvPr id="2" name="Smiley Face 1"/>
          <p:cNvSpPr/>
          <p:nvPr/>
        </p:nvSpPr>
        <p:spPr>
          <a:xfrm>
            <a:off x="8001000" y="2115004"/>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552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15888"/>
            <a:ext cx="7467600" cy="646112"/>
          </a:xfrm>
        </p:spPr>
        <p:txBody>
          <a:bodyPr/>
          <a:lstStyle/>
          <a:p>
            <a:pPr algn="ctr"/>
            <a:r>
              <a:rPr lang="en-US" altLang="en-US" sz="3600" b="1" smtClean="0">
                <a:ea typeface="ＭＳ Ｐゴシック" pitchFamily="34" charset="-128"/>
              </a:rPr>
              <a:t>2014 TFF Committees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6585254"/>
              </p:ext>
            </p:extLst>
          </p:nvPr>
        </p:nvGraphicFramePr>
        <p:xfrm>
          <a:off x="0" y="838200"/>
          <a:ext cx="9144000" cy="6213476"/>
        </p:xfrm>
        <a:graphic>
          <a:graphicData uri="http://schemas.openxmlformats.org/drawingml/2006/table">
            <a:tbl>
              <a:tblPr/>
              <a:tblGrid>
                <a:gridCol w="2642449"/>
                <a:gridCol w="6501551"/>
              </a:tblGrid>
              <a:tr h="365727">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105" charset="-128"/>
                        </a:rPr>
                        <a:t>Committee</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ea typeface="ＭＳ Ｐゴシック" pitchFamily="-105" charset="-128"/>
                        </a:rPr>
                        <a:t>Members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4555">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BC Teacher Fund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Jean (Chair) Jane Tracy, Mary Sullivan,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Angie Tracy</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640050">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Catholic School Education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Pat (Chair), Jane T, Susan, Elizabeth Brown, Jean Johnson, Ray Heilmann, Father Tom Meyer, &amp;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65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Catholic School Grants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Susan Stamerjohn (Chair), Jane Schmidt, Jean, &amp; Mom</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65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Compensation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Arial" charset="0"/>
                          <a:ea typeface="ＭＳ Ｐゴシック" pitchFamily="-105" charset="-128"/>
                        </a:rPr>
                        <a:t>Smitty</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 (Chair), Mary, &amp;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Rob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89028">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Economic Development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Jim (Chair), Fred, Susie, David Slocum, David Knight, &amp;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365727">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105" charset="-128"/>
                        </a:rPr>
                        <a:t>Education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Jean (Chair), Linda. Tom,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Angie</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 and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Liz </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640050">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105" charset="-128"/>
                        </a:rPr>
                        <a:t>Investment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Mugs (Chair), Joe, Mike, Matt H, Bill M, Tom,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Rob,  Lauren</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 Jean,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Chris Stamerjohn, &amp; Brian Buckley</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365727">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105" charset="-128"/>
                        </a:rPr>
                        <a:t>Leadership</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Jane Tracy (Chair),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Mike Tracy, </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Anne, John O, Wanda, &amp;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Erin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64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Tracy Family Outreach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Susan </a:t>
                      </a:r>
                      <a:r>
                        <a:rPr kumimoji="0" lang="en-US" altLang="en-US" sz="1800" b="0" i="0" u="none" strike="noStrike" cap="none" normalizeH="0" baseline="0" dirty="0" err="1" smtClean="0">
                          <a:ln>
                            <a:noFill/>
                          </a:ln>
                          <a:solidFill>
                            <a:srgbClr val="000000"/>
                          </a:solidFill>
                          <a:effectLst/>
                          <a:latin typeface="Arial" charset="0"/>
                          <a:ea typeface="ＭＳ Ｐゴシック" pitchFamily="-105" charset="-128"/>
                        </a:rPr>
                        <a:t>Stamerjohn</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 (Chair), Linda,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Kristin, Ellie, &amp; Nikki</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640050">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Youth &amp; Family</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Don Tracy (Chair),  </a:t>
                      </a:r>
                      <a:r>
                        <a:rPr kumimoji="0" lang="en-US" altLang="en-US" sz="1800" b="0" i="0" u="none" strike="noStrike" cap="none" normalizeH="0" baseline="0" dirty="0" err="1" smtClean="0">
                          <a:ln>
                            <a:noFill/>
                          </a:ln>
                          <a:solidFill>
                            <a:srgbClr val="000000"/>
                          </a:solidFill>
                          <a:effectLst/>
                          <a:latin typeface="Arial" charset="0"/>
                          <a:ea typeface="ＭＳ Ｐゴシック" pitchFamily="-105" charset="-128"/>
                        </a:rPr>
                        <a:t>Smitty</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 Christie Mugerditchian,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Erica Briscoe, </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410230">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3G Ozark</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Mike Tracy &amp; Teresa Sullivan </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(Co-Chairs),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Kelsey</a:t>
                      </a: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 </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650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4G Book</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Linda (Chair),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Mary, Kelsey, &amp; Christine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charset="0"/>
                          <a:ea typeface="ＭＳ Ｐゴシック" pitchFamily="-105" charset="-128"/>
                        </a:rPr>
                        <a:t>3G Mom Advisors: </a:t>
                      </a:r>
                      <a:r>
                        <a:rPr kumimoji="0" lang="en-US" altLang="en-US" sz="1800" b="1" i="0" u="none" strike="noStrike" cap="none" normalizeH="0" baseline="0" dirty="0" smtClean="0">
                          <a:ln>
                            <a:noFill/>
                          </a:ln>
                          <a:solidFill>
                            <a:srgbClr val="0070C0"/>
                          </a:solidFill>
                          <a:effectLst/>
                          <a:latin typeface="Arial" charset="0"/>
                          <a:ea typeface="ＭＳ Ｐゴシック" pitchFamily="-105" charset="-128"/>
                        </a:rPr>
                        <a:t>Amelia, Erin, Katy, and Sara</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bl>
          </a:graphicData>
        </a:graphic>
      </p:graphicFrame>
    </p:spTree>
    <p:extLst>
      <p:ext uri="{BB962C8B-B14F-4D97-AF65-F5344CB8AC3E}">
        <p14:creationId xmlns:p14="http://schemas.microsoft.com/office/powerpoint/2010/main" val="1798399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a:solidFill>
            <a:schemeClr val="accent4">
              <a:lumMod val="60000"/>
              <a:lumOff val="40000"/>
            </a:schemeClr>
          </a:solidFill>
          <a:ln w="38100">
            <a:solidFill>
              <a:schemeClr val="accent3">
                <a:lumMod val="75000"/>
              </a:schemeClr>
            </a:solidFill>
          </a:ln>
        </p:spPr>
        <p:txBody>
          <a:bodyPr/>
          <a:lstStyle/>
          <a:p>
            <a:pPr algn="ctr">
              <a:defRPr/>
            </a:pPr>
            <a:r>
              <a:rPr lang="en-US" sz="3200" dirty="0" smtClean="0">
                <a:solidFill>
                  <a:schemeClr val="tx2">
                    <a:lumMod val="75000"/>
                  </a:schemeClr>
                </a:solidFill>
                <a:latin typeface="Arial Black" pitchFamily="34" charset="0"/>
              </a:rPr>
              <a:t>2013-17</a:t>
            </a:r>
            <a:br>
              <a:rPr lang="en-US" sz="3200" dirty="0" smtClean="0">
                <a:solidFill>
                  <a:schemeClr val="tx2">
                    <a:lumMod val="75000"/>
                  </a:schemeClr>
                </a:solidFill>
                <a:latin typeface="Arial Black" pitchFamily="34" charset="0"/>
              </a:rPr>
            </a:br>
            <a:r>
              <a:rPr lang="en-US" sz="3200" dirty="0" smtClean="0">
                <a:solidFill>
                  <a:schemeClr val="tx2">
                    <a:lumMod val="75000"/>
                  </a:schemeClr>
                </a:solidFill>
                <a:latin typeface="Arial Black" pitchFamily="34" charset="0"/>
              </a:rPr>
              <a:t> Long Range Strategic Plan</a:t>
            </a:r>
            <a:endParaRPr lang="en-US" sz="3200" dirty="0">
              <a:solidFill>
                <a:schemeClr val="tx2">
                  <a:lumMod val="75000"/>
                </a:schemeClr>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39577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259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1371600" y="1376363"/>
            <a:ext cx="6400800" cy="4262437"/>
          </a:xfrm>
        </p:spPr>
        <p:txBody>
          <a:bodyPr/>
          <a:lstStyle/>
          <a:p>
            <a:pPr marR="0"/>
            <a:endParaRPr lang="en-US" altLang="en-US" smtClean="0"/>
          </a:p>
        </p:txBody>
      </p:sp>
      <p:pic>
        <p:nvPicPr>
          <p:cNvPr id="9219" name="Picture 3" descr="Outward bnd 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3800"/>
            <a:ext cx="91440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4"/>
          <p:cNvSpPr txBox="1">
            <a:spLocks noChangeArrowheads="1"/>
          </p:cNvSpPr>
          <p:nvPr/>
        </p:nvSpPr>
        <p:spPr bwMode="auto">
          <a:xfrm>
            <a:off x="1371600" y="393700"/>
            <a:ext cx="5341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2800">
                <a:latin typeface="Arial" charset="0"/>
              </a:rPr>
              <a:t>FOCUS AREA - LEADERSHIP</a:t>
            </a:r>
          </a:p>
          <a:p>
            <a:pPr eaLnBrk="1" hangingPunct="1">
              <a:spcBef>
                <a:spcPct val="0"/>
              </a:spcBef>
              <a:buClrTx/>
              <a:buSzTx/>
              <a:buFontTx/>
              <a:buNone/>
            </a:pPr>
            <a:r>
              <a:rPr lang="en-US" altLang="en-US" sz="1800">
                <a:latin typeface="Arial" charset="0"/>
              </a:rPr>
              <a:t>Outward Bound, North Carolina</a:t>
            </a:r>
          </a:p>
        </p:txBody>
      </p:sp>
    </p:spTree>
    <p:extLst>
      <p:ext uri="{BB962C8B-B14F-4D97-AF65-F5344CB8AC3E}">
        <p14:creationId xmlns:p14="http://schemas.microsoft.com/office/powerpoint/2010/main" val="492577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0"/>
            <a:ext cx="8229600" cy="1524000"/>
          </a:xfrm>
        </p:spPr>
        <p:txBody>
          <a:bodyPr/>
          <a:lstStyle/>
          <a:p>
            <a:pPr algn="ctr"/>
            <a:r>
              <a:rPr lang="en-US" altLang="en-US" sz="4800" b="1" smtClean="0"/>
              <a:t/>
            </a:r>
            <a:br>
              <a:rPr lang="en-US" altLang="en-US" sz="4800" b="1" smtClean="0"/>
            </a:br>
            <a:r>
              <a:rPr lang="en-US" altLang="en-US" sz="4800" b="1" smtClean="0"/>
              <a:t/>
            </a:r>
            <a:br>
              <a:rPr lang="en-US" altLang="en-US" sz="4800" b="1" smtClean="0"/>
            </a:br>
            <a:r>
              <a:rPr lang="en-US" altLang="en-US" sz="4800" b="1" smtClean="0"/>
              <a:t>FOCUS AREA </a:t>
            </a:r>
            <a:br>
              <a:rPr lang="en-US" altLang="en-US" sz="4800" b="1" smtClean="0"/>
            </a:br>
            <a:r>
              <a:rPr lang="en-US" altLang="en-US" sz="4800" b="1" smtClean="0"/>
              <a:t> </a:t>
            </a:r>
            <a:r>
              <a:rPr lang="en-US" altLang="en-US" sz="3600" b="1" smtClean="0"/>
              <a:t>Economic Development in Brown County</a:t>
            </a:r>
          </a:p>
        </p:txBody>
      </p:sp>
      <p:sp>
        <p:nvSpPr>
          <p:cNvPr id="3" name="Content Placeholder 2"/>
          <p:cNvSpPr>
            <a:spLocks noGrp="1"/>
          </p:cNvSpPr>
          <p:nvPr>
            <p:ph idx="1"/>
          </p:nvPr>
        </p:nvSpPr>
        <p:spPr>
          <a:xfrm>
            <a:off x="304800" y="1981200"/>
            <a:ext cx="8534400" cy="4441825"/>
          </a:xfrm>
          <a:solidFill>
            <a:schemeClr val="tx2">
              <a:lumMod val="60000"/>
              <a:lumOff val="40000"/>
            </a:schemeClr>
          </a:solidFill>
          <a:ln w="57150">
            <a:solidFill>
              <a:srgbClr val="00B0F0"/>
            </a:solidFill>
          </a:ln>
        </p:spPr>
        <p:txBody>
          <a:bodyPr/>
          <a:lstStyle/>
          <a:p>
            <a:pPr algn="ctr">
              <a:buFont typeface="Wingdings 2" pitchFamily="18" charset="2"/>
              <a:buNone/>
              <a:defRPr/>
            </a:pPr>
            <a:endParaRPr lang="en-US" b="1" dirty="0" smtClean="0"/>
          </a:p>
          <a:p>
            <a:pPr>
              <a:buFont typeface="Wingdings 2" pitchFamily="18" charset="2"/>
              <a:buNone/>
              <a:defRPr/>
            </a:pPr>
            <a:endParaRPr lang="en-US" dirty="0" smtClean="0"/>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257" y="2340428"/>
            <a:ext cx="2794000" cy="228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4029" y="2286000"/>
            <a:ext cx="2743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A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79900"/>
            <a:ext cx="5610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859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067799" cy="1054250"/>
          </a:xfrm>
        </p:spPr>
        <p:txBody>
          <a:bodyPr/>
          <a:lstStyle/>
          <a:p>
            <a:r>
              <a:rPr lang="en-US" sz="5000" smtClean="0"/>
              <a:t>Our Growing Numbers</a:t>
            </a:r>
            <a:endParaRPr lang="en-US" sz="5000" dirty="0"/>
          </a:p>
        </p:txBody>
      </p:sp>
      <p:sp>
        <p:nvSpPr>
          <p:cNvPr id="3" name="Content Placeholder 1"/>
          <p:cNvSpPr txBox="1">
            <a:spLocks/>
          </p:cNvSpPr>
          <p:nvPr/>
        </p:nvSpPr>
        <p:spPr>
          <a:xfrm>
            <a:off x="381001" y="2248347"/>
            <a:ext cx="8382000" cy="42286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1"/>
            <a:r>
              <a:rPr lang="en-US" b="1" dirty="0" smtClean="0"/>
              <a:t>Third Generation</a:t>
            </a:r>
          </a:p>
          <a:p>
            <a:pPr lvl="2"/>
            <a:r>
              <a:rPr lang="en-US" dirty="0" smtClean="0"/>
              <a:t>54 3Gs (47 3G descendants and 7 3G in-laws)</a:t>
            </a:r>
          </a:p>
          <a:p>
            <a:pPr lvl="3"/>
            <a:r>
              <a:rPr lang="en-US" dirty="0" smtClean="0"/>
              <a:t>30 years of age and older – 14</a:t>
            </a:r>
          </a:p>
          <a:p>
            <a:pPr lvl="3"/>
            <a:r>
              <a:rPr lang="en-US" dirty="0" smtClean="0"/>
              <a:t>Out of College Age – 21</a:t>
            </a:r>
          </a:p>
          <a:p>
            <a:pPr lvl="3"/>
            <a:r>
              <a:rPr lang="en-US" dirty="0" smtClean="0"/>
              <a:t>In College Age – 8</a:t>
            </a:r>
          </a:p>
          <a:p>
            <a:pPr lvl="3"/>
            <a:r>
              <a:rPr lang="en-US" dirty="0" smtClean="0"/>
              <a:t>High School – 4</a:t>
            </a:r>
          </a:p>
          <a:p>
            <a:pPr lvl="3"/>
            <a:r>
              <a:rPr lang="en-US" dirty="0" smtClean="0"/>
              <a:t>Grade School – 7 </a:t>
            </a:r>
          </a:p>
          <a:p>
            <a:pPr lvl="1"/>
            <a:r>
              <a:rPr lang="en-US" b="1" dirty="0" smtClean="0"/>
              <a:t>Fourth Generation</a:t>
            </a:r>
          </a:p>
          <a:p>
            <a:pPr lvl="2"/>
            <a:r>
              <a:rPr lang="en-US" dirty="0" smtClean="0"/>
              <a:t>7 4Gs</a:t>
            </a:r>
          </a:p>
          <a:p>
            <a:pPr lvl="3"/>
            <a:r>
              <a:rPr lang="en-US" dirty="0" smtClean="0"/>
              <a:t>3 months to 3 years old</a:t>
            </a:r>
          </a:p>
        </p:txBody>
      </p:sp>
    </p:spTree>
    <p:extLst>
      <p:ext uri="{BB962C8B-B14F-4D97-AF65-F5344CB8AC3E}">
        <p14:creationId xmlns:p14="http://schemas.microsoft.com/office/powerpoint/2010/main" val="3983459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248347"/>
            <a:ext cx="8382000" cy="4228653"/>
          </a:xfrm>
        </p:spPr>
        <p:txBody>
          <a:bodyPr>
            <a:normAutofit fontScale="92500" lnSpcReduction="10000"/>
          </a:bodyPr>
          <a:lstStyle/>
          <a:p>
            <a:r>
              <a:rPr lang="en-US" b="1" dirty="0" smtClean="0"/>
              <a:t>Mission Statement: </a:t>
            </a:r>
            <a:r>
              <a:rPr lang="en-US" dirty="0" smtClean="0"/>
              <a:t>The </a:t>
            </a:r>
            <a:r>
              <a:rPr lang="en-US" dirty="0"/>
              <a:t>Next Generation Advisory Board exists to cultivate an understanding of philanthropy and build leadership skills in the next generations. The board will actively listen to all generations offering opportunities, education and support to fulfill the Tracy Family Foundation’s vision for the family</a:t>
            </a:r>
            <a:r>
              <a:rPr lang="en-US" dirty="0" smtClean="0"/>
              <a:t>.</a:t>
            </a:r>
          </a:p>
          <a:p>
            <a:r>
              <a:rPr lang="en-US" b="1" dirty="0" smtClean="0"/>
              <a:t>Members</a:t>
            </a:r>
            <a:r>
              <a:rPr lang="en-US" dirty="0" smtClean="0"/>
              <a:t>: Megan </a:t>
            </a:r>
            <a:r>
              <a:rPr lang="en-US" i="1" dirty="0" smtClean="0"/>
              <a:t>(Chair), </a:t>
            </a:r>
            <a:r>
              <a:rPr lang="en-US" dirty="0" smtClean="0"/>
              <a:t>Kelsey </a:t>
            </a:r>
            <a:r>
              <a:rPr lang="en-US" i="1" dirty="0" smtClean="0"/>
              <a:t>(Vice Chair), </a:t>
            </a:r>
            <a:r>
              <a:rPr lang="en-US" dirty="0" smtClean="0"/>
              <a:t>Christine </a:t>
            </a:r>
            <a:r>
              <a:rPr lang="en-US" i="1" dirty="0" smtClean="0"/>
              <a:t>(Secretary), </a:t>
            </a:r>
            <a:r>
              <a:rPr lang="en-US" dirty="0" smtClean="0"/>
              <a:t>Eric and Luke</a:t>
            </a:r>
          </a:p>
          <a:p>
            <a:r>
              <a:rPr lang="en-US" b="1" dirty="0" smtClean="0"/>
              <a:t>Special Impact Grant</a:t>
            </a:r>
          </a:p>
          <a:p>
            <a:pPr lvl="1"/>
            <a:r>
              <a:rPr lang="en-US" dirty="0" err="1" smtClean="0"/>
              <a:t>StL</a:t>
            </a:r>
            <a:r>
              <a:rPr lang="en-US" dirty="0" smtClean="0"/>
              <a:t> Crisis Nursery Center – July site visit</a:t>
            </a:r>
          </a:p>
          <a:p>
            <a:pPr lvl="1"/>
            <a:r>
              <a:rPr lang="en-US" dirty="0" smtClean="0"/>
              <a:t>3-4 current organizations</a:t>
            </a:r>
          </a:p>
          <a:p>
            <a:r>
              <a:rPr lang="en-US" b="1" dirty="0" smtClean="0"/>
              <a:t>4G ABC Picture Book</a:t>
            </a:r>
          </a:p>
        </p:txBody>
      </p:sp>
      <p:sp>
        <p:nvSpPr>
          <p:cNvPr id="3" name="Title 2"/>
          <p:cNvSpPr>
            <a:spLocks noGrp="1"/>
          </p:cNvSpPr>
          <p:nvPr>
            <p:ph type="title"/>
          </p:nvPr>
        </p:nvSpPr>
        <p:spPr/>
        <p:txBody>
          <a:bodyPr/>
          <a:lstStyle/>
          <a:p>
            <a:r>
              <a:rPr lang="en-US" dirty="0" smtClean="0"/>
              <a:t>NGAB Update</a:t>
            </a:r>
            <a:endParaRPr lang="en-US" dirty="0"/>
          </a:p>
        </p:txBody>
      </p:sp>
    </p:spTree>
    <p:extLst>
      <p:ext uri="{BB962C8B-B14F-4D97-AF65-F5344CB8AC3E}">
        <p14:creationId xmlns:p14="http://schemas.microsoft.com/office/powerpoint/2010/main" val="2760314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670</TotalTime>
  <Words>856</Words>
  <Application>Microsoft Office PowerPoint</Application>
  <PresentationFormat>On-screen Show (4:3)</PresentationFormat>
  <Paragraphs>144</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Hardcover</vt:lpstr>
      <vt:lpstr>Annual 3G Ozark Meeting</vt:lpstr>
      <vt:lpstr>Agenda</vt:lpstr>
      <vt:lpstr>TFF Board &amp; TFF Next Gen Advisory Board</vt:lpstr>
      <vt:lpstr>2014 TFF Committees </vt:lpstr>
      <vt:lpstr>2013-17  Long Range Strategic Plan</vt:lpstr>
      <vt:lpstr>PowerPoint Presentation</vt:lpstr>
      <vt:lpstr>  FOCUS AREA   Economic Development in Brown County</vt:lpstr>
      <vt:lpstr>Our Growing Numbers</vt:lpstr>
      <vt:lpstr>NGAB Update</vt:lpstr>
      <vt:lpstr>NG and MG Review/Voting</vt:lpstr>
      <vt:lpstr>PowerPoint Presentation</vt:lpstr>
      <vt:lpstr>3G Next Generation Grants</vt:lpstr>
      <vt:lpstr>3G Matching Grants</vt:lpstr>
      <vt:lpstr>2014 YPC Recap</vt:lpstr>
      <vt:lpstr>Tracy Family Outreach</vt:lpstr>
      <vt:lpstr>WALK TO END ALZHEIMER’S  Fall 2014 Dates &amp; Locations</vt:lpstr>
    </vt:vector>
  </TitlesOfParts>
  <Company>Dot Foods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3G TFF Meeting</dc:title>
  <dc:creator>Mike Tracy</dc:creator>
  <cp:lastModifiedBy>Kim Bielik</cp:lastModifiedBy>
  <cp:revision>21</cp:revision>
  <dcterms:created xsi:type="dcterms:W3CDTF">2014-07-16T13:19:21Z</dcterms:created>
  <dcterms:modified xsi:type="dcterms:W3CDTF">2015-02-05T20:43:32Z</dcterms:modified>
</cp:coreProperties>
</file>