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3" r:id="rId4"/>
    <p:sldId id="284" r:id="rId5"/>
    <p:sldId id="285" r:id="rId6"/>
    <p:sldId id="286" r:id="rId7"/>
    <p:sldId id="287" r:id="rId8"/>
    <p:sldId id="288" r:id="rId9"/>
    <p:sldId id="272" r:id="rId10"/>
    <p:sldId id="273" r:id="rId11"/>
    <p:sldId id="264" r:id="rId12"/>
    <p:sldId id="282" r:id="rId13"/>
    <p:sldId id="261" r:id="rId14"/>
    <p:sldId id="276" r:id="rId15"/>
    <p:sldId id="278" r:id="rId16"/>
    <p:sldId id="277" r:id="rId17"/>
    <p:sldId id="279" r:id="rId18"/>
    <p:sldId id="271" r:id="rId19"/>
    <p:sldId id="263" r:id="rId20"/>
    <p:sldId id="281"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20" y="-17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F281A-DDDF-49D4-931C-CA4F7F9E6FD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DDA58D6-863E-4737-AE3C-2884D45919A8}">
      <dgm:prSet phldrT="[Text]" custT="1"/>
      <dgm:spPr>
        <a:solidFill>
          <a:schemeClr val="accent4">
            <a:lumMod val="60000"/>
            <a:lumOff val="40000"/>
          </a:schemeClr>
        </a:solidFill>
      </dgm:spPr>
      <dgm:t>
        <a:bodyPr/>
        <a:lstStyle/>
        <a:p>
          <a:r>
            <a:rPr lang="en-US" sz="2400" dirty="0" smtClean="0">
              <a:solidFill>
                <a:schemeClr val="tx2">
                  <a:lumMod val="75000"/>
                </a:schemeClr>
              </a:solidFill>
              <a:latin typeface="Arial Black" pitchFamily="34" charset="0"/>
            </a:rPr>
            <a:t>Tracy Family Foundation</a:t>
          </a:r>
        </a:p>
        <a:p>
          <a:r>
            <a:rPr lang="en-US" sz="2400" dirty="0" smtClean="0">
              <a:solidFill>
                <a:schemeClr val="tx2">
                  <a:lumMod val="75000"/>
                </a:schemeClr>
              </a:solidFill>
              <a:latin typeface="Arial Black" pitchFamily="34" charset="0"/>
            </a:rPr>
            <a:t> 2013-17 Focus Areas</a:t>
          </a:r>
          <a:endParaRPr lang="en-US" sz="2400" dirty="0">
            <a:solidFill>
              <a:schemeClr val="tx2">
                <a:lumMod val="75000"/>
              </a:schemeClr>
            </a:solidFill>
            <a:latin typeface="Arial Black" pitchFamily="34" charset="0"/>
          </a:endParaRPr>
        </a:p>
      </dgm:t>
    </dgm:pt>
    <dgm:pt modelId="{24601802-D675-4B86-A8FD-C05189D8FF0C}" type="parTrans" cxnId="{C60CF0B0-5507-4B70-A861-92FDBCE8D4E2}">
      <dgm:prSet/>
      <dgm:spPr/>
      <dgm:t>
        <a:bodyPr/>
        <a:lstStyle/>
        <a:p>
          <a:endParaRPr lang="en-US"/>
        </a:p>
      </dgm:t>
    </dgm:pt>
    <dgm:pt modelId="{99B74DB6-7C59-468F-A776-B413F308CE69}" type="sibTrans" cxnId="{C60CF0B0-5507-4B70-A861-92FDBCE8D4E2}">
      <dgm:prSet/>
      <dgm:spPr/>
      <dgm:t>
        <a:bodyPr/>
        <a:lstStyle/>
        <a:p>
          <a:endParaRPr lang="en-US"/>
        </a:p>
      </dgm:t>
    </dgm:pt>
    <dgm:pt modelId="{BA99C582-2092-4C2E-9137-886220B07EF6}">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EDUCATION </a:t>
          </a:r>
          <a:r>
            <a:rPr lang="en-US" sz="3600" dirty="0" smtClean="0">
              <a:solidFill>
                <a:schemeClr val="tx2">
                  <a:lumMod val="75000"/>
                </a:schemeClr>
              </a:solidFill>
            </a:rPr>
            <a:t>                                  </a:t>
          </a:r>
          <a:r>
            <a:rPr lang="en-US" sz="2400" dirty="0" smtClean="0">
              <a:solidFill>
                <a:schemeClr val="tx2">
                  <a:lumMod val="75000"/>
                </a:schemeClr>
              </a:solidFill>
            </a:rPr>
            <a:t>Brown County and Region</a:t>
          </a:r>
          <a:endParaRPr lang="en-US" sz="2400" dirty="0">
            <a:solidFill>
              <a:schemeClr val="tx2">
                <a:lumMod val="75000"/>
              </a:schemeClr>
            </a:solidFill>
          </a:endParaRPr>
        </a:p>
      </dgm:t>
    </dgm:pt>
    <dgm:pt modelId="{1E10EB0E-F9A2-44EE-9B7D-A1EB376951E4}" type="parTrans" cxnId="{831B3015-03B1-4A71-B037-2BBC468D685B}">
      <dgm:prSet/>
      <dgm:spPr/>
      <dgm:t>
        <a:bodyPr/>
        <a:lstStyle/>
        <a:p>
          <a:endParaRPr lang="en-US"/>
        </a:p>
      </dgm:t>
    </dgm:pt>
    <dgm:pt modelId="{DF1248D5-E37C-4F1B-98B3-876CC22ED54C}" type="sibTrans" cxnId="{831B3015-03B1-4A71-B037-2BBC468D685B}">
      <dgm:prSet/>
      <dgm:spPr/>
      <dgm:t>
        <a:bodyPr/>
        <a:lstStyle/>
        <a:p>
          <a:endParaRPr lang="en-US"/>
        </a:p>
      </dgm:t>
    </dgm:pt>
    <dgm:pt modelId="{79C8F402-3517-42AB-B001-63E638603D44}">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YOUTH AND FAMILIES                </a:t>
          </a:r>
          <a:r>
            <a:rPr lang="en-US" sz="2000" dirty="0" smtClean="0">
              <a:solidFill>
                <a:schemeClr val="tx2">
                  <a:lumMod val="75000"/>
                </a:schemeClr>
              </a:solidFill>
            </a:rPr>
            <a:t>Brown County and the Region</a:t>
          </a:r>
          <a:endParaRPr lang="en-US" sz="2000" dirty="0">
            <a:solidFill>
              <a:schemeClr val="tx2">
                <a:lumMod val="75000"/>
              </a:schemeClr>
            </a:solidFill>
          </a:endParaRPr>
        </a:p>
      </dgm:t>
    </dgm:pt>
    <dgm:pt modelId="{8B972C79-192A-42F2-9C62-AF96B9723DCE}" type="parTrans" cxnId="{FFB7117A-59C8-489C-BE7C-C5A9190DECC5}">
      <dgm:prSet/>
      <dgm:spPr/>
      <dgm:t>
        <a:bodyPr/>
        <a:lstStyle/>
        <a:p>
          <a:endParaRPr lang="en-US"/>
        </a:p>
      </dgm:t>
    </dgm:pt>
    <dgm:pt modelId="{3CD1962F-B4A0-44FF-B9CB-8456A449952D}" type="sibTrans" cxnId="{FFB7117A-59C8-489C-BE7C-C5A9190DECC5}">
      <dgm:prSet/>
      <dgm:spPr/>
      <dgm:t>
        <a:bodyPr/>
        <a:lstStyle/>
        <a:p>
          <a:endParaRPr lang="en-US"/>
        </a:p>
      </dgm:t>
    </dgm:pt>
    <dgm:pt modelId="{CBAD3FEE-82E4-4A95-A5E9-803A30F92718}">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LEADERSHIP </a:t>
          </a:r>
          <a:r>
            <a:rPr lang="en-US" sz="2000" dirty="0" smtClean="0">
              <a:solidFill>
                <a:schemeClr val="tx2">
                  <a:lumMod val="75000"/>
                </a:schemeClr>
              </a:solidFill>
            </a:rPr>
            <a:t>                                 Brown County and the Region</a:t>
          </a:r>
          <a:endParaRPr lang="en-US" sz="2000" dirty="0">
            <a:solidFill>
              <a:schemeClr val="tx2">
                <a:lumMod val="75000"/>
              </a:schemeClr>
            </a:solidFill>
          </a:endParaRPr>
        </a:p>
      </dgm:t>
    </dgm:pt>
    <dgm:pt modelId="{1B2F88B5-831F-4781-9E3E-5FF92CA03174}" type="parTrans" cxnId="{046AFA62-6767-4365-A5F7-757A4A043712}">
      <dgm:prSet/>
      <dgm:spPr/>
      <dgm:t>
        <a:bodyPr/>
        <a:lstStyle/>
        <a:p>
          <a:endParaRPr lang="en-US"/>
        </a:p>
      </dgm:t>
    </dgm:pt>
    <dgm:pt modelId="{8F93C9D4-B7DE-469D-94A1-ABED09E7C693}" type="sibTrans" cxnId="{046AFA62-6767-4365-A5F7-757A4A043712}">
      <dgm:prSet/>
      <dgm:spPr/>
      <dgm:t>
        <a:bodyPr/>
        <a:lstStyle/>
        <a:p>
          <a:endParaRPr lang="en-US"/>
        </a:p>
      </dgm:t>
    </dgm:pt>
    <dgm:pt modelId="{85E7305D-1A14-4935-9C86-3B47AE50CCE1}">
      <dgm:prSet phldrT="[Text]" custT="1"/>
      <dgm:spPr>
        <a:solidFill>
          <a:schemeClr val="tx2">
            <a:lumMod val="60000"/>
            <a:lumOff val="40000"/>
          </a:schemeClr>
        </a:solidFill>
      </dgm:spPr>
      <dgm:t>
        <a:bodyPr/>
        <a:lstStyle/>
        <a:p>
          <a:r>
            <a:rPr lang="en-US" sz="3000" dirty="0" smtClean="0">
              <a:solidFill>
                <a:schemeClr val="tx2">
                  <a:lumMod val="75000"/>
                </a:schemeClr>
              </a:solidFill>
              <a:latin typeface="Arial Black" pitchFamily="34" charset="0"/>
            </a:rPr>
            <a:t>ECONOMIC DEVELOPMENT        </a:t>
          </a:r>
          <a:r>
            <a:rPr lang="en-US" sz="2000" dirty="0" smtClean="0">
              <a:solidFill>
                <a:schemeClr val="tx2">
                  <a:lumMod val="75000"/>
                </a:schemeClr>
              </a:solidFill>
            </a:rPr>
            <a:t>Brown County Only</a:t>
          </a:r>
          <a:endParaRPr lang="en-US" sz="2000" dirty="0">
            <a:solidFill>
              <a:schemeClr val="tx2">
                <a:lumMod val="75000"/>
              </a:schemeClr>
            </a:solidFill>
          </a:endParaRPr>
        </a:p>
      </dgm:t>
    </dgm:pt>
    <dgm:pt modelId="{449EA829-7E81-4829-BED2-F371FF00FB00}" type="parTrans" cxnId="{2F0B7E37-84BE-4A71-B031-15A3D4DE2093}">
      <dgm:prSet/>
      <dgm:spPr/>
      <dgm:t>
        <a:bodyPr/>
        <a:lstStyle/>
        <a:p>
          <a:endParaRPr lang="en-US"/>
        </a:p>
      </dgm:t>
    </dgm:pt>
    <dgm:pt modelId="{2A572AC4-00A1-4E32-A51F-5C7A1497CAD0}" type="sibTrans" cxnId="{2F0B7E37-84BE-4A71-B031-15A3D4DE2093}">
      <dgm:prSet/>
      <dgm:spPr/>
      <dgm:t>
        <a:bodyPr/>
        <a:lstStyle/>
        <a:p>
          <a:endParaRPr lang="en-US"/>
        </a:p>
      </dgm:t>
    </dgm:pt>
    <dgm:pt modelId="{27825882-7FA0-4E55-B12F-AC05207ED792}" type="pres">
      <dgm:prSet presAssocID="{3ABF281A-DDDF-49D4-931C-CA4F7F9E6FDE}" presName="diagram" presStyleCnt="0">
        <dgm:presLayoutVars>
          <dgm:chMax val="1"/>
          <dgm:dir/>
          <dgm:animLvl val="ctr"/>
          <dgm:resizeHandles val="exact"/>
        </dgm:presLayoutVars>
      </dgm:prSet>
      <dgm:spPr/>
      <dgm:t>
        <a:bodyPr/>
        <a:lstStyle/>
        <a:p>
          <a:endParaRPr lang="en-US"/>
        </a:p>
      </dgm:t>
    </dgm:pt>
    <dgm:pt modelId="{C7F79C8B-8C9C-4696-92DB-C17E183EC6BB}" type="pres">
      <dgm:prSet presAssocID="{3ABF281A-DDDF-49D4-931C-CA4F7F9E6FDE}" presName="matrix" presStyleCnt="0"/>
      <dgm:spPr/>
    </dgm:pt>
    <dgm:pt modelId="{DEBBBC48-0D8E-45AB-BC1E-251EFEE50EB1}" type="pres">
      <dgm:prSet presAssocID="{3ABF281A-DDDF-49D4-931C-CA4F7F9E6FDE}" presName="tile1" presStyleLbl="node1" presStyleIdx="0" presStyleCnt="4" custLinFactNeighborX="0"/>
      <dgm:spPr/>
      <dgm:t>
        <a:bodyPr/>
        <a:lstStyle/>
        <a:p>
          <a:endParaRPr lang="en-US"/>
        </a:p>
      </dgm:t>
    </dgm:pt>
    <dgm:pt modelId="{8452C511-0579-4237-A808-FF203D176903}" type="pres">
      <dgm:prSet presAssocID="{3ABF281A-DDDF-49D4-931C-CA4F7F9E6FDE}" presName="tile1text" presStyleLbl="node1" presStyleIdx="0" presStyleCnt="4">
        <dgm:presLayoutVars>
          <dgm:chMax val="0"/>
          <dgm:chPref val="0"/>
          <dgm:bulletEnabled val="1"/>
        </dgm:presLayoutVars>
      </dgm:prSet>
      <dgm:spPr/>
      <dgm:t>
        <a:bodyPr/>
        <a:lstStyle/>
        <a:p>
          <a:endParaRPr lang="en-US"/>
        </a:p>
      </dgm:t>
    </dgm:pt>
    <dgm:pt modelId="{39BAC84C-7B8F-4547-AE85-6B330E0FFCC7}" type="pres">
      <dgm:prSet presAssocID="{3ABF281A-DDDF-49D4-931C-CA4F7F9E6FDE}" presName="tile2" presStyleLbl="node1" presStyleIdx="1" presStyleCnt="4"/>
      <dgm:spPr/>
      <dgm:t>
        <a:bodyPr/>
        <a:lstStyle/>
        <a:p>
          <a:endParaRPr lang="en-US"/>
        </a:p>
      </dgm:t>
    </dgm:pt>
    <dgm:pt modelId="{A1DB9D39-E68A-424E-BCA5-FB9465C9C81A}" type="pres">
      <dgm:prSet presAssocID="{3ABF281A-DDDF-49D4-931C-CA4F7F9E6FDE}" presName="tile2text" presStyleLbl="node1" presStyleIdx="1" presStyleCnt="4">
        <dgm:presLayoutVars>
          <dgm:chMax val="0"/>
          <dgm:chPref val="0"/>
          <dgm:bulletEnabled val="1"/>
        </dgm:presLayoutVars>
      </dgm:prSet>
      <dgm:spPr/>
      <dgm:t>
        <a:bodyPr/>
        <a:lstStyle/>
        <a:p>
          <a:endParaRPr lang="en-US"/>
        </a:p>
      </dgm:t>
    </dgm:pt>
    <dgm:pt modelId="{1AADECAB-BA62-4523-B8BE-1CB0F0E49937}" type="pres">
      <dgm:prSet presAssocID="{3ABF281A-DDDF-49D4-931C-CA4F7F9E6FDE}" presName="tile3" presStyleLbl="node1" presStyleIdx="2" presStyleCnt="4"/>
      <dgm:spPr/>
      <dgm:t>
        <a:bodyPr/>
        <a:lstStyle/>
        <a:p>
          <a:endParaRPr lang="en-US"/>
        </a:p>
      </dgm:t>
    </dgm:pt>
    <dgm:pt modelId="{E3AD01CB-1C1C-47A6-B17C-D6DCC23442A4}" type="pres">
      <dgm:prSet presAssocID="{3ABF281A-DDDF-49D4-931C-CA4F7F9E6FDE}" presName="tile3text" presStyleLbl="node1" presStyleIdx="2" presStyleCnt="4">
        <dgm:presLayoutVars>
          <dgm:chMax val="0"/>
          <dgm:chPref val="0"/>
          <dgm:bulletEnabled val="1"/>
        </dgm:presLayoutVars>
      </dgm:prSet>
      <dgm:spPr/>
      <dgm:t>
        <a:bodyPr/>
        <a:lstStyle/>
        <a:p>
          <a:endParaRPr lang="en-US"/>
        </a:p>
      </dgm:t>
    </dgm:pt>
    <dgm:pt modelId="{8D90122B-1178-46D3-9821-C4D8E3B00659}" type="pres">
      <dgm:prSet presAssocID="{3ABF281A-DDDF-49D4-931C-CA4F7F9E6FDE}" presName="tile4" presStyleLbl="node1" presStyleIdx="3" presStyleCnt="4" custLinFactNeighborY="1017"/>
      <dgm:spPr/>
      <dgm:t>
        <a:bodyPr/>
        <a:lstStyle/>
        <a:p>
          <a:endParaRPr lang="en-US"/>
        </a:p>
      </dgm:t>
    </dgm:pt>
    <dgm:pt modelId="{C80299F6-FEDE-4878-9B8E-93A3689B73CE}" type="pres">
      <dgm:prSet presAssocID="{3ABF281A-DDDF-49D4-931C-CA4F7F9E6FDE}" presName="tile4text" presStyleLbl="node1" presStyleIdx="3" presStyleCnt="4">
        <dgm:presLayoutVars>
          <dgm:chMax val="0"/>
          <dgm:chPref val="0"/>
          <dgm:bulletEnabled val="1"/>
        </dgm:presLayoutVars>
      </dgm:prSet>
      <dgm:spPr/>
      <dgm:t>
        <a:bodyPr/>
        <a:lstStyle/>
        <a:p>
          <a:endParaRPr lang="en-US"/>
        </a:p>
      </dgm:t>
    </dgm:pt>
    <dgm:pt modelId="{16E86892-3232-4C40-AF6D-299BBC6710C4}" type="pres">
      <dgm:prSet presAssocID="{3ABF281A-DDDF-49D4-931C-CA4F7F9E6FDE}" presName="centerTile" presStyleLbl="fgShp" presStyleIdx="0" presStyleCnt="1" custScaleX="209876">
        <dgm:presLayoutVars>
          <dgm:chMax val="0"/>
          <dgm:chPref val="0"/>
        </dgm:presLayoutVars>
      </dgm:prSet>
      <dgm:spPr/>
      <dgm:t>
        <a:bodyPr/>
        <a:lstStyle/>
        <a:p>
          <a:endParaRPr lang="en-US"/>
        </a:p>
      </dgm:t>
    </dgm:pt>
  </dgm:ptLst>
  <dgm:cxnLst>
    <dgm:cxn modelId="{586F086A-DE3E-4341-947B-CCACE8E5C929}" type="presOf" srcId="{85E7305D-1A14-4935-9C86-3B47AE50CCE1}" destId="{C80299F6-FEDE-4878-9B8E-93A3689B73CE}" srcOrd="1" destOrd="0" presId="urn:microsoft.com/office/officeart/2005/8/layout/matrix1"/>
    <dgm:cxn modelId="{C60CF0B0-5507-4B70-A861-92FDBCE8D4E2}" srcId="{3ABF281A-DDDF-49D4-931C-CA4F7F9E6FDE}" destId="{DDDA58D6-863E-4737-AE3C-2884D45919A8}" srcOrd="0" destOrd="0" parTransId="{24601802-D675-4B86-A8FD-C05189D8FF0C}" sibTransId="{99B74DB6-7C59-468F-A776-B413F308CE69}"/>
    <dgm:cxn modelId="{946A7C22-A709-9843-8DF3-68E1E081C6C2}" type="presOf" srcId="{DDDA58D6-863E-4737-AE3C-2884D45919A8}" destId="{16E86892-3232-4C40-AF6D-299BBC6710C4}" srcOrd="0" destOrd="0" presId="urn:microsoft.com/office/officeart/2005/8/layout/matrix1"/>
    <dgm:cxn modelId="{156E46E4-DA10-DA46-87B4-32AD48C0EFBF}" type="presOf" srcId="{79C8F402-3517-42AB-B001-63E638603D44}" destId="{39BAC84C-7B8F-4547-AE85-6B330E0FFCC7}" srcOrd="0" destOrd="0" presId="urn:microsoft.com/office/officeart/2005/8/layout/matrix1"/>
    <dgm:cxn modelId="{831B3015-03B1-4A71-B037-2BBC468D685B}" srcId="{DDDA58D6-863E-4737-AE3C-2884D45919A8}" destId="{BA99C582-2092-4C2E-9137-886220B07EF6}" srcOrd="0" destOrd="0" parTransId="{1E10EB0E-F9A2-44EE-9B7D-A1EB376951E4}" sibTransId="{DF1248D5-E37C-4F1B-98B3-876CC22ED54C}"/>
    <dgm:cxn modelId="{B400ED52-6816-7442-A392-F371CED700F0}" type="presOf" srcId="{CBAD3FEE-82E4-4A95-A5E9-803A30F92718}" destId="{1AADECAB-BA62-4523-B8BE-1CB0F0E49937}" srcOrd="0" destOrd="0" presId="urn:microsoft.com/office/officeart/2005/8/layout/matrix1"/>
    <dgm:cxn modelId="{B1EAE615-58F4-DE46-90C2-7B396F1CB034}" type="presOf" srcId="{3ABF281A-DDDF-49D4-931C-CA4F7F9E6FDE}" destId="{27825882-7FA0-4E55-B12F-AC05207ED792}" srcOrd="0" destOrd="0" presId="urn:microsoft.com/office/officeart/2005/8/layout/matrix1"/>
    <dgm:cxn modelId="{FFB7117A-59C8-489C-BE7C-C5A9190DECC5}" srcId="{DDDA58D6-863E-4737-AE3C-2884D45919A8}" destId="{79C8F402-3517-42AB-B001-63E638603D44}" srcOrd="1" destOrd="0" parTransId="{8B972C79-192A-42F2-9C62-AF96B9723DCE}" sibTransId="{3CD1962F-B4A0-44FF-B9CB-8456A449952D}"/>
    <dgm:cxn modelId="{2F0B7E37-84BE-4A71-B031-15A3D4DE2093}" srcId="{DDDA58D6-863E-4737-AE3C-2884D45919A8}" destId="{85E7305D-1A14-4935-9C86-3B47AE50CCE1}" srcOrd="3" destOrd="0" parTransId="{449EA829-7E81-4829-BED2-F371FF00FB00}" sibTransId="{2A572AC4-00A1-4E32-A51F-5C7A1497CAD0}"/>
    <dgm:cxn modelId="{29BF52BD-F1E7-9141-95CE-3E443D951573}" type="presOf" srcId="{85E7305D-1A14-4935-9C86-3B47AE50CCE1}" destId="{8D90122B-1178-46D3-9821-C4D8E3B00659}" srcOrd="0" destOrd="0" presId="urn:microsoft.com/office/officeart/2005/8/layout/matrix1"/>
    <dgm:cxn modelId="{046AFA62-6767-4365-A5F7-757A4A043712}" srcId="{DDDA58D6-863E-4737-AE3C-2884D45919A8}" destId="{CBAD3FEE-82E4-4A95-A5E9-803A30F92718}" srcOrd="2" destOrd="0" parTransId="{1B2F88B5-831F-4781-9E3E-5FF92CA03174}" sibTransId="{8F93C9D4-B7DE-469D-94A1-ABED09E7C693}"/>
    <dgm:cxn modelId="{6DBCC119-BA73-9341-BC39-0A9AAB26170F}" type="presOf" srcId="{BA99C582-2092-4C2E-9137-886220B07EF6}" destId="{DEBBBC48-0D8E-45AB-BC1E-251EFEE50EB1}" srcOrd="0" destOrd="0" presId="urn:microsoft.com/office/officeart/2005/8/layout/matrix1"/>
    <dgm:cxn modelId="{99A9A86A-03A1-654C-BD8C-75DCE9A06C55}" type="presOf" srcId="{79C8F402-3517-42AB-B001-63E638603D44}" destId="{A1DB9D39-E68A-424E-BCA5-FB9465C9C81A}" srcOrd="1" destOrd="0" presId="urn:microsoft.com/office/officeart/2005/8/layout/matrix1"/>
    <dgm:cxn modelId="{9C0EDCFC-04D6-7742-B1BF-ED16A5308CAC}" type="presOf" srcId="{CBAD3FEE-82E4-4A95-A5E9-803A30F92718}" destId="{E3AD01CB-1C1C-47A6-B17C-D6DCC23442A4}" srcOrd="1" destOrd="0" presId="urn:microsoft.com/office/officeart/2005/8/layout/matrix1"/>
    <dgm:cxn modelId="{273E1694-900E-BC43-945D-B10121C22590}" type="presOf" srcId="{BA99C582-2092-4C2E-9137-886220B07EF6}" destId="{8452C511-0579-4237-A808-FF203D176903}" srcOrd="1" destOrd="0" presId="urn:microsoft.com/office/officeart/2005/8/layout/matrix1"/>
    <dgm:cxn modelId="{3F57A421-0680-EF49-B46B-31C38F3159FD}" type="presParOf" srcId="{27825882-7FA0-4E55-B12F-AC05207ED792}" destId="{C7F79C8B-8C9C-4696-92DB-C17E183EC6BB}" srcOrd="0" destOrd="0" presId="urn:microsoft.com/office/officeart/2005/8/layout/matrix1"/>
    <dgm:cxn modelId="{8260CC4D-F71C-0F45-97CC-7ABADA9AE713}" type="presParOf" srcId="{C7F79C8B-8C9C-4696-92DB-C17E183EC6BB}" destId="{DEBBBC48-0D8E-45AB-BC1E-251EFEE50EB1}" srcOrd="0" destOrd="0" presId="urn:microsoft.com/office/officeart/2005/8/layout/matrix1"/>
    <dgm:cxn modelId="{822046F8-2DD9-5741-9A6E-FE1C15360666}" type="presParOf" srcId="{C7F79C8B-8C9C-4696-92DB-C17E183EC6BB}" destId="{8452C511-0579-4237-A808-FF203D176903}" srcOrd="1" destOrd="0" presId="urn:microsoft.com/office/officeart/2005/8/layout/matrix1"/>
    <dgm:cxn modelId="{8E0C6CF3-ECC8-F048-8FB5-990BD39A8D6C}" type="presParOf" srcId="{C7F79C8B-8C9C-4696-92DB-C17E183EC6BB}" destId="{39BAC84C-7B8F-4547-AE85-6B330E0FFCC7}" srcOrd="2" destOrd="0" presId="urn:microsoft.com/office/officeart/2005/8/layout/matrix1"/>
    <dgm:cxn modelId="{BA623F11-0558-8147-A9CB-4825C6C94A1A}" type="presParOf" srcId="{C7F79C8B-8C9C-4696-92DB-C17E183EC6BB}" destId="{A1DB9D39-E68A-424E-BCA5-FB9465C9C81A}" srcOrd="3" destOrd="0" presId="urn:microsoft.com/office/officeart/2005/8/layout/matrix1"/>
    <dgm:cxn modelId="{DDBF3EDA-D4DB-9B40-99E3-D44F8D3DBB3A}" type="presParOf" srcId="{C7F79C8B-8C9C-4696-92DB-C17E183EC6BB}" destId="{1AADECAB-BA62-4523-B8BE-1CB0F0E49937}" srcOrd="4" destOrd="0" presId="urn:microsoft.com/office/officeart/2005/8/layout/matrix1"/>
    <dgm:cxn modelId="{E7705959-6A3A-B246-A9BA-ECD61EA6BA08}" type="presParOf" srcId="{C7F79C8B-8C9C-4696-92DB-C17E183EC6BB}" destId="{E3AD01CB-1C1C-47A6-B17C-D6DCC23442A4}" srcOrd="5" destOrd="0" presId="urn:microsoft.com/office/officeart/2005/8/layout/matrix1"/>
    <dgm:cxn modelId="{A075EFD8-03FE-5942-A82D-3EA87D4FD0E9}" type="presParOf" srcId="{C7F79C8B-8C9C-4696-92DB-C17E183EC6BB}" destId="{8D90122B-1178-46D3-9821-C4D8E3B00659}" srcOrd="6" destOrd="0" presId="urn:microsoft.com/office/officeart/2005/8/layout/matrix1"/>
    <dgm:cxn modelId="{1CE713D6-ACDE-3348-B60C-C8124CF3A42D}" type="presParOf" srcId="{C7F79C8B-8C9C-4696-92DB-C17E183EC6BB}" destId="{C80299F6-FEDE-4878-9B8E-93A3689B73CE}" srcOrd="7" destOrd="0" presId="urn:microsoft.com/office/officeart/2005/8/layout/matrix1"/>
    <dgm:cxn modelId="{1218DB6A-4495-7142-B1CC-BEAF0CD909E3}" type="presParOf" srcId="{27825882-7FA0-4E55-B12F-AC05207ED792}" destId="{16E86892-3232-4C40-AF6D-299BBC6710C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BBC48-0D8E-45AB-BC1E-251EFEE50EB1}">
      <dsp:nvSpPr>
        <dsp:cNvPr id="0" name=""/>
        <dsp:cNvSpPr/>
      </dsp:nvSpPr>
      <dsp:spPr>
        <a:xfrm rot="16200000">
          <a:off x="925909" y="-925909"/>
          <a:ext cx="2262981" cy="4114800"/>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EDUCATION </a:t>
          </a:r>
          <a:r>
            <a:rPr lang="en-US" sz="3600" kern="1200" dirty="0" smtClean="0">
              <a:solidFill>
                <a:schemeClr val="tx2">
                  <a:lumMod val="75000"/>
                </a:schemeClr>
              </a:solidFill>
            </a:rPr>
            <a:t>                                  </a:t>
          </a:r>
          <a:r>
            <a:rPr lang="en-US" sz="2400" kern="1200" dirty="0" smtClean="0">
              <a:solidFill>
                <a:schemeClr val="tx2">
                  <a:lumMod val="75000"/>
                </a:schemeClr>
              </a:solidFill>
            </a:rPr>
            <a:t>Brown County and Region</a:t>
          </a:r>
          <a:endParaRPr lang="en-US" sz="2400" kern="1200" dirty="0">
            <a:solidFill>
              <a:schemeClr val="tx2">
                <a:lumMod val="75000"/>
              </a:schemeClr>
            </a:solidFill>
          </a:endParaRPr>
        </a:p>
      </dsp:txBody>
      <dsp:txXfrm rot="5400000">
        <a:off x="-1" y="1"/>
        <a:ext cx="4114800" cy="1697236"/>
      </dsp:txXfrm>
    </dsp:sp>
    <dsp:sp modelId="{39BAC84C-7B8F-4547-AE85-6B330E0FFCC7}">
      <dsp:nvSpPr>
        <dsp:cNvPr id="0" name=""/>
        <dsp:cNvSpPr/>
      </dsp:nvSpPr>
      <dsp:spPr>
        <a:xfrm>
          <a:off x="4114800" y="0"/>
          <a:ext cx="4114800" cy="2262981"/>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YOUTH AND FAMILIES                </a:t>
          </a:r>
          <a:r>
            <a:rPr lang="en-US" sz="2000" kern="1200" dirty="0" smtClean="0">
              <a:solidFill>
                <a:schemeClr val="tx2">
                  <a:lumMod val="75000"/>
                </a:schemeClr>
              </a:solidFill>
            </a:rPr>
            <a:t>Brown County and the Region</a:t>
          </a:r>
          <a:endParaRPr lang="en-US" sz="2000" kern="1200" dirty="0">
            <a:solidFill>
              <a:schemeClr val="tx2">
                <a:lumMod val="75000"/>
              </a:schemeClr>
            </a:solidFill>
          </a:endParaRPr>
        </a:p>
      </dsp:txBody>
      <dsp:txXfrm>
        <a:off x="4114800" y="0"/>
        <a:ext cx="4114800" cy="1697236"/>
      </dsp:txXfrm>
    </dsp:sp>
    <dsp:sp modelId="{1AADECAB-BA62-4523-B8BE-1CB0F0E49937}">
      <dsp:nvSpPr>
        <dsp:cNvPr id="0" name=""/>
        <dsp:cNvSpPr/>
      </dsp:nvSpPr>
      <dsp:spPr>
        <a:xfrm rot="10800000">
          <a:off x="0" y="2262981"/>
          <a:ext cx="4114800" cy="2262981"/>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LEADERSHIP </a:t>
          </a:r>
          <a:r>
            <a:rPr lang="en-US" sz="2000" kern="1200" dirty="0" smtClean="0">
              <a:solidFill>
                <a:schemeClr val="tx2">
                  <a:lumMod val="75000"/>
                </a:schemeClr>
              </a:solidFill>
            </a:rPr>
            <a:t>                                 Brown County and the Region</a:t>
          </a:r>
          <a:endParaRPr lang="en-US" sz="2000" kern="1200" dirty="0">
            <a:solidFill>
              <a:schemeClr val="tx2">
                <a:lumMod val="75000"/>
              </a:schemeClr>
            </a:solidFill>
          </a:endParaRPr>
        </a:p>
      </dsp:txBody>
      <dsp:txXfrm rot="10800000">
        <a:off x="0" y="2828726"/>
        <a:ext cx="4114800" cy="1697236"/>
      </dsp:txXfrm>
    </dsp:sp>
    <dsp:sp modelId="{8D90122B-1178-46D3-9821-C4D8E3B00659}">
      <dsp:nvSpPr>
        <dsp:cNvPr id="0" name=""/>
        <dsp:cNvSpPr/>
      </dsp:nvSpPr>
      <dsp:spPr>
        <a:xfrm rot="5400000">
          <a:off x="5040709" y="1337072"/>
          <a:ext cx="2262981" cy="4114800"/>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2">
                  <a:lumMod val="75000"/>
                </a:schemeClr>
              </a:solidFill>
              <a:latin typeface="Arial Black" pitchFamily="34" charset="0"/>
            </a:rPr>
            <a:t>ECONOMIC DEVELOPMENT        </a:t>
          </a:r>
          <a:r>
            <a:rPr lang="en-US" sz="2000" kern="1200" dirty="0" smtClean="0">
              <a:solidFill>
                <a:schemeClr val="tx2">
                  <a:lumMod val="75000"/>
                </a:schemeClr>
              </a:solidFill>
            </a:rPr>
            <a:t>Brown County Only</a:t>
          </a:r>
          <a:endParaRPr lang="en-US" sz="2000" kern="1200" dirty="0">
            <a:solidFill>
              <a:schemeClr val="tx2">
                <a:lumMod val="75000"/>
              </a:schemeClr>
            </a:solidFill>
          </a:endParaRPr>
        </a:p>
      </dsp:txBody>
      <dsp:txXfrm rot="-5400000">
        <a:off x="4114799" y="2828726"/>
        <a:ext cx="4114800" cy="1697236"/>
      </dsp:txXfrm>
    </dsp:sp>
    <dsp:sp modelId="{16E86892-3232-4C40-AF6D-299BBC6710C4}">
      <dsp:nvSpPr>
        <dsp:cNvPr id="0" name=""/>
        <dsp:cNvSpPr/>
      </dsp:nvSpPr>
      <dsp:spPr>
        <a:xfrm>
          <a:off x="1524006" y="1697236"/>
          <a:ext cx="5181586" cy="113149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lumMod val="75000"/>
                </a:schemeClr>
              </a:solidFill>
              <a:latin typeface="Arial Black" pitchFamily="34" charset="0"/>
            </a:rPr>
            <a:t>Tracy Family Foundation</a:t>
          </a:r>
        </a:p>
        <a:p>
          <a:pPr lvl="0" algn="ctr" defTabSz="1066800">
            <a:lnSpc>
              <a:spcPct val="90000"/>
            </a:lnSpc>
            <a:spcBef>
              <a:spcPct val="0"/>
            </a:spcBef>
            <a:spcAft>
              <a:spcPct val="35000"/>
            </a:spcAft>
          </a:pPr>
          <a:r>
            <a:rPr lang="en-US" sz="2400" kern="1200" dirty="0" smtClean="0">
              <a:solidFill>
                <a:schemeClr val="tx2">
                  <a:lumMod val="75000"/>
                </a:schemeClr>
              </a:solidFill>
              <a:latin typeface="Arial Black" pitchFamily="34" charset="0"/>
            </a:rPr>
            <a:t> 2013-17 Focus Areas</a:t>
          </a:r>
          <a:endParaRPr lang="en-US" sz="2400" kern="1200" dirty="0">
            <a:solidFill>
              <a:schemeClr val="tx2">
                <a:lumMod val="75000"/>
              </a:schemeClr>
            </a:solidFill>
            <a:latin typeface="Arial Black" pitchFamily="34" charset="0"/>
          </a:endParaRPr>
        </a:p>
      </dsp:txBody>
      <dsp:txXfrm>
        <a:off x="1579241" y="1752471"/>
        <a:ext cx="5071116"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7BC09-4AD3-4603-A8DA-AD8EF2810C32}" type="datetimeFigureOut">
              <a:rPr lang="en-US" smtClean="0"/>
              <a:t>8/13/15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38006-2C04-4B22-9C01-6D0FDCC1A6E8}" type="slidenum">
              <a:rPr lang="en-US" smtClean="0"/>
              <a:t>‹#›</a:t>
            </a:fld>
            <a:endParaRPr lang="en-US"/>
          </a:p>
        </p:txBody>
      </p:sp>
    </p:spTree>
    <p:extLst>
      <p:ext uri="{BB962C8B-B14F-4D97-AF65-F5344CB8AC3E}">
        <p14:creationId xmlns:p14="http://schemas.microsoft.com/office/powerpoint/2010/main" val="422613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 – 5 min</a:t>
            </a:r>
          </a:p>
          <a:p>
            <a:r>
              <a:rPr lang="en-US" dirty="0" smtClean="0"/>
              <a:t>Megan</a:t>
            </a:r>
            <a:r>
              <a:rPr lang="en-US" baseline="0" dirty="0" smtClean="0"/>
              <a:t> – 10 min</a:t>
            </a:r>
            <a:endParaRPr lang="en-US" dirty="0" smtClean="0"/>
          </a:p>
          <a:p>
            <a:r>
              <a:rPr lang="en-US" dirty="0" smtClean="0"/>
              <a:t>Teresa</a:t>
            </a:r>
            <a:r>
              <a:rPr lang="en-US" baseline="0" dirty="0" smtClean="0"/>
              <a:t> – 30 min</a:t>
            </a:r>
          </a:p>
          <a:p>
            <a:r>
              <a:rPr lang="en-US" dirty="0" smtClean="0"/>
              <a:t>Ellie/Kristin – 15 min</a:t>
            </a:r>
            <a:endParaRPr lang="en-US" dirty="0"/>
          </a:p>
        </p:txBody>
      </p:sp>
      <p:sp>
        <p:nvSpPr>
          <p:cNvPr id="4" name="Slide Number Placeholder 3"/>
          <p:cNvSpPr>
            <a:spLocks noGrp="1"/>
          </p:cNvSpPr>
          <p:nvPr>
            <p:ph type="sldNum" sz="quarter" idx="10"/>
          </p:nvPr>
        </p:nvSpPr>
        <p:spPr/>
        <p:txBody>
          <a:bodyPr/>
          <a:lstStyle/>
          <a:p>
            <a:fld id="{8CD38006-2C04-4B22-9C01-6D0FDCC1A6E8}" type="slidenum">
              <a:rPr lang="en-US" smtClean="0"/>
              <a:t>2</a:t>
            </a:fld>
            <a:endParaRPr lang="en-US"/>
          </a:p>
        </p:txBody>
      </p:sp>
    </p:spTree>
    <p:extLst>
      <p:ext uri="{BB962C8B-B14F-4D97-AF65-F5344CB8AC3E}">
        <p14:creationId xmlns:p14="http://schemas.microsoft.com/office/powerpoint/2010/main" val="260591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New Committee: Catholic School Grant Committee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6BCA9-1847-4000-88EE-654EA6F6DD11}" type="slidenum">
              <a:rPr lang="en-US" altLang="en-US" smtClean="0">
                <a:latin typeface="Arial" charset="0"/>
                <a:ea typeface="ＭＳ Ｐゴシック" pitchFamily="34" charset="-128"/>
              </a:rPr>
              <a:pPr eaLnBrk="1" hangingPunct="1">
                <a:spcBef>
                  <a:spcPct val="0"/>
                </a:spcBef>
              </a:pPr>
              <a:t>4</a:t>
            </a:fld>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124982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http://act.alz.org/site/PageServer?pagename=walk_homepage</a:t>
            </a:r>
            <a:endParaRPr lang="en-US" dirty="0"/>
          </a:p>
        </p:txBody>
      </p:sp>
      <p:sp>
        <p:nvSpPr>
          <p:cNvPr id="4" name="Slide Number Placeholder 3"/>
          <p:cNvSpPr>
            <a:spLocks noGrp="1"/>
          </p:cNvSpPr>
          <p:nvPr>
            <p:ph type="sldNum" sz="quarter" idx="10"/>
          </p:nvPr>
        </p:nvSpPr>
        <p:spPr/>
        <p:txBody>
          <a:bodyPr/>
          <a:lstStyle/>
          <a:p>
            <a:fld id="{8CD38006-2C04-4B22-9C01-6D0FDCC1A6E8}" type="slidenum">
              <a:rPr lang="en-US" smtClean="0"/>
              <a:t>21</a:t>
            </a:fld>
            <a:endParaRPr lang="en-US"/>
          </a:p>
        </p:txBody>
      </p:sp>
    </p:spTree>
    <p:extLst>
      <p:ext uri="{BB962C8B-B14F-4D97-AF65-F5344CB8AC3E}">
        <p14:creationId xmlns:p14="http://schemas.microsoft.com/office/powerpoint/2010/main" val="374925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35E1D38-7B09-4EBF-A621-1B1637AE29F6}" type="datetimeFigureOut">
              <a:rPr lang="en-US" smtClean="0"/>
              <a:t>8/13/15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FDF8864-30FC-44E4-99B8-978B27339E87}"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E1D38-7B09-4EBF-A621-1B1637AE29F6}"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5E1D38-7B09-4EBF-A621-1B1637AE29F6}"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5E1D38-7B09-4EBF-A621-1B1637AE29F6}" type="datetimeFigureOut">
              <a:rPr lang="en-US" smtClean="0"/>
              <a:t>8/13/15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F8864-30FC-44E4-99B8-978B27339E87}"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5E1D38-7B09-4EBF-A621-1B1637AE29F6}"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F8864-30FC-44E4-99B8-978B27339E87}"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E1D38-7B09-4EBF-A621-1B1637AE29F6}" type="datetimeFigureOut">
              <a:rPr lang="en-US" smtClean="0"/>
              <a:t>8/13/15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E1D38-7B09-4EBF-A621-1B1637AE29F6}"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E1D38-7B09-4EBF-A621-1B1637AE29F6}"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35E1D38-7B09-4EBF-A621-1B1637AE29F6}" type="datetimeFigureOut">
              <a:rPr lang="en-US" smtClean="0"/>
              <a:t>8/13/15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FDF8864-30FC-44E4-99B8-978B27339E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Annual 3G Ozark Meeting</a:t>
            </a:r>
            <a:endParaRPr lang="en-US" dirty="0"/>
          </a:p>
        </p:txBody>
      </p:sp>
      <p:sp>
        <p:nvSpPr>
          <p:cNvPr id="3" name="Subtitle 2"/>
          <p:cNvSpPr>
            <a:spLocks noGrp="1"/>
          </p:cNvSpPr>
          <p:nvPr>
            <p:ph type="subTitle" idx="1"/>
          </p:nvPr>
        </p:nvSpPr>
        <p:spPr/>
        <p:txBody>
          <a:bodyPr/>
          <a:lstStyle/>
          <a:p>
            <a:r>
              <a:rPr lang="en-US" smtClean="0"/>
              <a:t>August 2015</a:t>
            </a:r>
            <a:endParaRPr lang="en-US" dirty="0"/>
          </a:p>
        </p:txBody>
      </p:sp>
    </p:spTree>
    <p:extLst>
      <p:ext uri="{BB962C8B-B14F-4D97-AF65-F5344CB8AC3E}">
        <p14:creationId xmlns:p14="http://schemas.microsoft.com/office/powerpoint/2010/main" val="3761961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248347"/>
            <a:ext cx="8382000" cy="4228653"/>
          </a:xfrm>
        </p:spPr>
        <p:txBody>
          <a:bodyPr>
            <a:normAutofit fontScale="92500" lnSpcReduction="20000"/>
          </a:bodyPr>
          <a:lstStyle/>
          <a:p>
            <a:r>
              <a:rPr lang="en-US" b="1" dirty="0" smtClean="0"/>
              <a:t>Mission Statement: </a:t>
            </a:r>
            <a:r>
              <a:rPr lang="en-US" dirty="0" smtClean="0"/>
              <a:t>The Next Generation Advisory Board exists to cultivate an understanding of philanthropy and build leadership skills in the next generations. The board will actively listen to all generations offering opportunities, education and support to fulfill the Tracy Family Foundation’s vision for the family.</a:t>
            </a:r>
          </a:p>
          <a:p>
            <a:r>
              <a:rPr lang="en-US" b="1" dirty="0" smtClean="0"/>
              <a:t>2015 Members</a:t>
            </a:r>
            <a:r>
              <a:rPr lang="en-US" dirty="0" smtClean="0"/>
              <a:t>: Megan </a:t>
            </a:r>
            <a:r>
              <a:rPr lang="en-US" i="1" dirty="0" smtClean="0"/>
              <a:t>(Chair), </a:t>
            </a:r>
            <a:r>
              <a:rPr lang="en-US" dirty="0" smtClean="0"/>
              <a:t>Christine </a:t>
            </a:r>
            <a:r>
              <a:rPr lang="en-US" i="1" dirty="0" smtClean="0"/>
              <a:t>(Vice Chair), </a:t>
            </a:r>
            <a:r>
              <a:rPr lang="en-US" dirty="0" smtClean="0"/>
              <a:t>Kristin </a:t>
            </a:r>
            <a:r>
              <a:rPr lang="en-US" i="1" dirty="0" smtClean="0"/>
              <a:t>(Secretary), </a:t>
            </a:r>
            <a:r>
              <a:rPr lang="en-US" dirty="0" smtClean="0"/>
              <a:t>Kevin and Diana</a:t>
            </a:r>
          </a:p>
          <a:p>
            <a:r>
              <a:rPr lang="en-US" b="1" dirty="0" smtClean="0"/>
              <a:t>TFF Grant Cycle, Ozark Meeting</a:t>
            </a:r>
          </a:p>
          <a:p>
            <a:r>
              <a:rPr lang="en-US" b="1" dirty="0" smtClean="0"/>
              <a:t>$25,000 Special Impact Grant</a:t>
            </a:r>
          </a:p>
          <a:p>
            <a:pPr lvl="1"/>
            <a:r>
              <a:rPr lang="en-US" b="1" dirty="0" smtClean="0"/>
              <a:t>Journey House</a:t>
            </a:r>
            <a:r>
              <a:rPr lang="en-US" dirty="0" smtClean="0"/>
              <a:t>, Milwaukee, WI</a:t>
            </a:r>
          </a:p>
          <a:p>
            <a:pPr lvl="1"/>
            <a:r>
              <a:rPr lang="en-US" b="1" dirty="0" smtClean="0"/>
              <a:t>NW Arkansas Children’s Shelter</a:t>
            </a:r>
            <a:r>
              <a:rPr lang="en-US" dirty="0" smtClean="0"/>
              <a:t>, Bentonville, AR</a:t>
            </a:r>
          </a:p>
          <a:p>
            <a:pPr lvl="1"/>
            <a:r>
              <a:rPr lang="en-US" b="1" dirty="0" smtClean="0"/>
              <a:t>Room at the Inn</a:t>
            </a:r>
            <a:r>
              <a:rPr lang="en-US" dirty="0" smtClean="0"/>
              <a:t>, St. Louis, MO</a:t>
            </a:r>
          </a:p>
          <a:p>
            <a:pPr lvl="1"/>
            <a:r>
              <a:rPr lang="en-US" b="1" dirty="0" smtClean="0"/>
              <a:t>Room to Grow</a:t>
            </a:r>
            <a:r>
              <a:rPr lang="en-US" dirty="0" smtClean="0"/>
              <a:t>, </a:t>
            </a:r>
            <a:r>
              <a:rPr lang="en-US" smtClean="0"/>
              <a:t>New York, NY</a:t>
            </a:r>
            <a:endParaRPr lang="en-US" b="1" dirty="0" smtClean="0"/>
          </a:p>
        </p:txBody>
      </p:sp>
      <p:sp>
        <p:nvSpPr>
          <p:cNvPr id="3" name="Title 2"/>
          <p:cNvSpPr>
            <a:spLocks noGrp="1"/>
          </p:cNvSpPr>
          <p:nvPr>
            <p:ph type="title"/>
          </p:nvPr>
        </p:nvSpPr>
        <p:spPr/>
        <p:txBody>
          <a:bodyPr/>
          <a:lstStyle/>
          <a:p>
            <a:r>
              <a:rPr lang="en-US" dirty="0" smtClean="0"/>
              <a:t>NGAB Update</a:t>
            </a:r>
            <a:endParaRPr lang="en-US" dirty="0"/>
          </a:p>
        </p:txBody>
      </p:sp>
    </p:spTree>
    <p:extLst>
      <p:ext uri="{BB962C8B-B14F-4D97-AF65-F5344CB8AC3E}">
        <p14:creationId xmlns:p14="http://schemas.microsoft.com/office/powerpoint/2010/main" val="2760314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NG and MG Review/Voting</a:t>
            </a:r>
            <a:endParaRPr lang="en-US" dirty="0"/>
          </a:p>
        </p:txBody>
      </p:sp>
      <p:sp>
        <p:nvSpPr>
          <p:cNvPr id="5" name="Subtitle 4"/>
          <p:cNvSpPr>
            <a:spLocks noGrp="1"/>
          </p:cNvSpPr>
          <p:nvPr>
            <p:ph type="subTitle" idx="1"/>
          </p:nvPr>
        </p:nvSpPr>
        <p:spPr/>
        <p:txBody>
          <a:bodyPr/>
          <a:lstStyle/>
          <a:p>
            <a:r>
              <a:rPr lang="en-US" dirty="0" smtClean="0"/>
              <a:t>Thirty Second Introduction of your Nonprofit</a:t>
            </a:r>
            <a:endParaRPr lang="en-US" dirty="0"/>
          </a:p>
        </p:txBody>
      </p:sp>
    </p:spTree>
    <p:extLst>
      <p:ext uri="{BB962C8B-B14F-4D97-AF65-F5344CB8AC3E}">
        <p14:creationId xmlns:p14="http://schemas.microsoft.com/office/powerpoint/2010/main" val="34960998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Next Generation Grant:</a:t>
            </a:r>
          </a:p>
          <a:p>
            <a:pPr lvl="1"/>
            <a:r>
              <a:rPr lang="en-US" dirty="0" smtClean="0"/>
              <a:t>Age </a:t>
            </a:r>
            <a:r>
              <a:rPr lang="en-US" dirty="0"/>
              <a:t>5 - 17:  $</a:t>
            </a:r>
            <a:r>
              <a:rPr lang="en-US" dirty="0" smtClean="0"/>
              <a:t>1,000</a:t>
            </a:r>
          </a:p>
          <a:p>
            <a:pPr lvl="1"/>
            <a:r>
              <a:rPr lang="en-US" dirty="0" smtClean="0"/>
              <a:t>Age </a:t>
            </a:r>
            <a:r>
              <a:rPr lang="en-US" dirty="0"/>
              <a:t>18 - 30:  $</a:t>
            </a:r>
            <a:r>
              <a:rPr lang="en-US" dirty="0" smtClean="0"/>
              <a:t>3,000</a:t>
            </a:r>
          </a:p>
          <a:p>
            <a:r>
              <a:rPr lang="en-US" dirty="0"/>
              <a:t>2014 </a:t>
            </a:r>
            <a:r>
              <a:rPr lang="en-US" dirty="0" smtClean="0"/>
              <a:t>Total 40 </a:t>
            </a:r>
            <a:r>
              <a:rPr lang="en-US" dirty="0"/>
              <a:t>3G Next Gen Grants: </a:t>
            </a:r>
            <a:r>
              <a:rPr lang="en-US" b="1" dirty="0"/>
              <a:t>$</a:t>
            </a:r>
            <a:r>
              <a:rPr lang="en-US" b="1" dirty="0" smtClean="0"/>
              <a:t>66,500</a:t>
            </a:r>
          </a:p>
          <a:p>
            <a:r>
              <a:rPr lang="en-US" dirty="0" smtClean="0"/>
              <a:t>Matching Grant:</a:t>
            </a:r>
          </a:p>
          <a:p>
            <a:pPr lvl="1"/>
            <a:r>
              <a:rPr lang="en-US" dirty="0"/>
              <a:t>Age 16 - up :  Min. of $50.00 to participate in 1:1, 2:1, 3:</a:t>
            </a:r>
            <a:r>
              <a:rPr lang="en-US" dirty="0" smtClean="0"/>
              <a:t>1</a:t>
            </a:r>
          </a:p>
          <a:p>
            <a:r>
              <a:rPr lang="en-US" dirty="0" smtClean="0"/>
              <a:t>2014 Total </a:t>
            </a:r>
            <a:r>
              <a:rPr lang="en-US" dirty="0"/>
              <a:t>18</a:t>
            </a:r>
            <a:r>
              <a:rPr lang="en-US" dirty="0" smtClean="0"/>
              <a:t> </a:t>
            </a:r>
            <a:r>
              <a:rPr lang="en-US" dirty="0"/>
              <a:t>3G Matching Grants: </a:t>
            </a:r>
            <a:r>
              <a:rPr lang="en-US" b="1" dirty="0"/>
              <a:t>$88,000</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2014 Fast Facts</a:t>
            </a:r>
            <a:endParaRPr lang="en-US" dirty="0"/>
          </a:p>
        </p:txBody>
      </p:sp>
    </p:spTree>
    <p:extLst>
      <p:ext uri="{BB962C8B-B14F-4D97-AF65-F5344CB8AC3E}">
        <p14:creationId xmlns:p14="http://schemas.microsoft.com/office/powerpoint/2010/main" val="18066183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Introduction</a:t>
            </a:r>
            <a:endParaRPr lang="en-US" dirty="0"/>
          </a:p>
        </p:txBody>
      </p:sp>
      <p:sp>
        <p:nvSpPr>
          <p:cNvPr id="10" name="Content Placeholder 9"/>
          <p:cNvSpPr>
            <a:spLocks noGrp="1"/>
          </p:cNvSpPr>
          <p:nvPr>
            <p:ph idx="1"/>
          </p:nvPr>
        </p:nvSpPr>
        <p:spPr/>
        <p:txBody>
          <a:bodyPr/>
          <a:lstStyle/>
          <a:p>
            <a:pPr marL="457200" indent="-457200">
              <a:buFont typeface="+mj-lt"/>
              <a:buAutoNum type="arabicPeriod"/>
            </a:pPr>
            <a:r>
              <a:rPr lang="en-US" sz="4400" dirty="0"/>
              <a:t>Name of the Organization</a:t>
            </a:r>
          </a:p>
          <a:p>
            <a:pPr marL="457200" indent="-457200">
              <a:buFont typeface="+mj-lt"/>
              <a:buAutoNum type="arabicPeriod"/>
            </a:pPr>
            <a:r>
              <a:rPr lang="en-US" sz="4400" dirty="0"/>
              <a:t>Who they help</a:t>
            </a:r>
            <a:r>
              <a:rPr lang="en-US" sz="4400" dirty="0" smtClean="0"/>
              <a:t>?</a:t>
            </a:r>
            <a:endParaRPr lang="en-US" sz="4400" dirty="0"/>
          </a:p>
          <a:p>
            <a:pPr marL="457200" indent="-457200">
              <a:buFont typeface="+mj-lt"/>
              <a:buAutoNum type="arabicPeriod"/>
            </a:pPr>
            <a:r>
              <a:rPr lang="en-US" sz="4400" dirty="0"/>
              <a:t>What do they do?</a:t>
            </a:r>
          </a:p>
          <a:p>
            <a:pPr marL="457200" indent="-457200">
              <a:buFont typeface="+mj-lt"/>
              <a:buAutoNum type="arabicPeriod"/>
            </a:pPr>
            <a:r>
              <a:rPr lang="en-US" sz="4400" dirty="0"/>
              <a:t>Where does your money go?</a:t>
            </a:r>
          </a:p>
          <a:p>
            <a:pPr marL="457200" indent="-457200">
              <a:buFont typeface="+mj-lt"/>
              <a:buAutoNum type="arabicPeriod"/>
            </a:pPr>
            <a:endParaRPr lang="en-US" dirty="0"/>
          </a:p>
        </p:txBody>
      </p:sp>
      <p:sp>
        <p:nvSpPr>
          <p:cNvPr id="2" name="Rectangle 1"/>
          <p:cNvSpPr/>
          <p:nvPr/>
        </p:nvSpPr>
        <p:spPr>
          <a:xfrm>
            <a:off x="4479667" y="3244334"/>
            <a:ext cx="184666" cy="369332"/>
          </a:xfrm>
          <a:prstGeom prst="rect">
            <a:avLst/>
          </a:prstGeom>
        </p:spPr>
        <p:txBody>
          <a:bodyPr wrap="none">
            <a:spAutoFit/>
          </a:bodyPr>
          <a:lstStyle/>
          <a:p>
            <a:r>
              <a:rPr lang="en-US" dirty="0"/>
              <a:t> </a:t>
            </a:r>
          </a:p>
        </p:txBody>
      </p:sp>
      <p:sp>
        <p:nvSpPr>
          <p:cNvPr id="3" name="Rectangle 2"/>
          <p:cNvSpPr/>
          <p:nvPr/>
        </p:nvSpPr>
        <p:spPr>
          <a:xfrm>
            <a:off x="4479667" y="3244334"/>
            <a:ext cx="184666" cy="369332"/>
          </a:xfrm>
          <a:prstGeom prst="rect">
            <a:avLst/>
          </a:prstGeom>
        </p:spPr>
        <p:txBody>
          <a:bodyPr wrap="none">
            <a:spAutoFit/>
          </a:bodyPr>
          <a:lstStyle/>
          <a:p>
            <a:r>
              <a:rPr lang="en-US" dirty="0"/>
              <a:t> </a:t>
            </a:r>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6502917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152401" y="2248347"/>
            <a:ext cx="8686799" cy="3877800"/>
          </a:xfrm>
          <a:prstGeom prst="rect">
            <a:avLst/>
          </a:prstGeom>
        </p:spPr>
        <p:txBody>
          <a:bodyPr lIns="91425" tIns="91425" rIns="91425" bIns="91425" anchor="t" anchorCtr="0">
            <a:noAutofit/>
          </a:bodyPr>
          <a:lstStyle/>
          <a:p>
            <a:pPr rtl="0">
              <a:spcBef>
                <a:spcPts val="0"/>
              </a:spcBef>
              <a:buNone/>
            </a:pPr>
            <a:r>
              <a:rPr lang="en-US" sz="1600" b="1" dirty="0" smtClean="0">
                <a:latin typeface="Quattrocento"/>
                <a:ea typeface="Quattrocento"/>
                <a:cs typeface="Quattrocento"/>
                <a:sym typeface="Quattrocento"/>
              </a:rPr>
              <a:t>The Salvation Army Kroc Corps Community Center </a:t>
            </a:r>
            <a:r>
              <a:rPr lang="en-US" sz="1600" dirty="0" smtClean="0">
                <a:latin typeface="Quattrocento"/>
                <a:ea typeface="Quattrocento"/>
                <a:cs typeface="Quattrocento"/>
                <a:sym typeface="Quattrocento"/>
              </a:rPr>
              <a:t>–Sam</a:t>
            </a:r>
            <a:r>
              <a:rPr lang="en-US" sz="1600" dirty="0">
                <a:latin typeface="Quattrocento"/>
                <a:ea typeface="Quattrocento"/>
                <a:cs typeface="Quattrocento"/>
                <a:sym typeface="Quattrocento"/>
              </a:rPr>
              <a:t>, Ali, </a:t>
            </a:r>
            <a:r>
              <a:rPr lang="en-US" sz="1600" dirty="0" err="1" smtClean="0">
                <a:latin typeface="Quattrocento"/>
                <a:ea typeface="Quattrocento"/>
                <a:cs typeface="Quattrocento"/>
                <a:sym typeface="Quattrocento"/>
              </a:rPr>
              <a:t>Liv</a:t>
            </a:r>
            <a:r>
              <a:rPr lang="en-US" sz="1600" dirty="0" smtClean="0">
                <a:latin typeface="Quattrocento"/>
                <a:ea typeface="Quattrocento"/>
                <a:cs typeface="Quattrocento"/>
                <a:sym typeface="Quattrocento"/>
              </a:rPr>
              <a:t>, and Jenna Tracy</a:t>
            </a:r>
          </a:p>
          <a:p>
            <a:pPr rtl="0">
              <a:spcBef>
                <a:spcPts val="0"/>
              </a:spcBef>
              <a:buNone/>
            </a:pPr>
            <a:r>
              <a:rPr lang="en-US" sz="1600" b="1" dirty="0" smtClean="0">
                <a:latin typeface="Quattrocento"/>
                <a:ea typeface="Quattrocento"/>
                <a:cs typeface="Quattrocento"/>
                <a:sym typeface="Quattrocento"/>
              </a:rPr>
              <a:t>Almost Home Kids</a:t>
            </a:r>
            <a:r>
              <a:rPr lang="en-US" sz="1600" dirty="0" smtClean="0">
                <a:latin typeface="Quattrocento"/>
                <a:ea typeface="Quattrocento"/>
                <a:cs typeface="Quattrocento"/>
                <a:sym typeface="Quattrocento"/>
              </a:rPr>
              <a:t> – Kelsey Tracy</a:t>
            </a:r>
          </a:p>
          <a:p>
            <a:pPr rtl="0">
              <a:spcBef>
                <a:spcPts val="0"/>
              </a:spcBef>
              <a:buNone/>
            </a:pPr>
            <a:r>
              <a:rPr lang="en-US" sz="1600" b="1" dirty="0" smtClean="0">
                <a:latin typeface="Quattrocento"/>
                <a:ea typeface="Quattrocento"/>
                <a:cs typeface="Quattrocento"/>
                <a:sym typeface="Quattrocento"/>
              </a:rPr>
              <a:t>Big Brothers and Sisters of Greater Kansas City</a:t>
            </a:r>
            <a:r>
              <a:rPr lang="en-US" sz="1600" dirty="0" smtClean="0">
                <a:latin typeface="Quattrocento"/>
                <a:ea typeface="Quattrocento"/>
                <a:cs typeface="Quattrocento"/>
                <a:sym typeface="Quattrocento"/>
              </a:rPr>
              <a:t> – Chris Stamerjohn</a:t>
            </a:r>
          </a:p>
          <a:p>
            <a:pPr rtl="0">
              <a:spcBef>
                <a:spcPts val="0"/>
              </a:spcBef>
              <a:buNone/>
            </a:pPr>
            <a:r>
              <a:rPr lang="en-US" sz="1600" b="1" dirty="0" smtClean="0">
                <a:latin typeface="Quattrocento"/>
                <a:ea typeface="Quattrocento"/>
                <a:cs typeface="Quattrocento"/>
                <a:sym typeface="Quattrocento"/>
              </a:rPr>
              <a:t>Care Net Pregnancy Services of Quincy | Youth Service Bureau</a:t>
            </a:r>
            <a:r>
              <a:rPr lang="en-US" sz="1600" dirty="0" smtClean="0">
                <a:latin typeface="Quattrocento"/>
                <a:ea typeface="Quattrocento"/>
                <a:cs typeface="Quattrocento"/>
                <a:sym typeface="Quattrocento"/>
              </a:rPr>
              <a:t> – Mark Tracy</a:t>
            </a:r>
          </a:p>
          <a:p>
            <a:pPr rtl="0">
              <a:spcBef>
                <a:spcPts val="0"/>
              </a:spcBef>
              <a:buNone/>
            </a:pPr>
            <a:r>
              <a:rPr lang="en-US" sz="1600" b="1" dirty="0" smtClean="0">
                <a:latin typeface="Quattrocento"/>
                <a:ea typeface="Quattrocento"/>
                <a:cs typeface="Quattrocento"/>
                <a:sym typeface="Quattrocento"/>
              </a:rPr>
              <a:t>Center of Creative Arts </a:t>
            </a:r>
            <a:r>
              <a:rPr lang="en-US" sz="1600" dirty="0" smtClean="0">
                <a:latin typeface="Quattrocento"/>
                <a:ea typeface="Quattrocento"/>
                <a:cs typeface="Quattrocento"/>
                <a:sym typeface="Quattrocento"/>
              </a:rPr>
              <a:t>– Hannah Tracy</a:t>
            </a:r>
          </a:p>
          <a:p>
            <a:pPr rtl="0">
              <a:spcBef>
                <a:spcPts val="0"/>
              </a:spcBef>
              <a:buNone/>
            </a:pPr>
            <a:r>
              <a:rPr lang="en-US" sz="1600" b="1" dirty="0" smtClean="0">
                <a:latin typeface="Quattrocento"/>
                <a:ea typeface="Quattrocento"/>
                <a:cs typeface="Quattrocento"/>
                <a:sym typeface="Quattrocento"/>
              </a:rPr>
              <a:t>Children’s Museum Foundation</a:t>
            </a:r>
            <a:r>
              <a:rPr lang="en-US" sz="1600" dirty="0" smtClean="0">
                <a:latin typeface="Quattrocento"/>
                <a:ea typeface="Quattrocento"/>
                <a:cs typeface="Quattrocento"/>
                <a:sym typeface="Quattrocento"/>
              </a:rPr>
              <a:t> – Jenny </a:t>
            </a:r>
            <a:r>
              <a:rPr lang="en-US" sz="1600" dirty="0" err="1" smtClean="0">
                <a:latin typeface="Quattrocento"/>
                <a:ea typeface="Quattrocento"/>
                <a:cs typeface="Quattrocento"/>
                <a:sym typeface="Quattrocento"/>
              </a:rPr>
              <a:t>Capestrain</a:t>
            </a:r>
            <a:endParaRPr lang="en-US" sz="1600" dirty="0" smtClean="0">
              <a:latin typeface="Quattrocento"/>
              <a:ea typeface="Quattrocento"/>
              <a:cs typeface="Quattrocento"/>
              <a:sym typeface="Quattrocento"/>
            </a:endParaRPr>
          </a:p>
          <a:p>
            <a:pPr rtl="0">
              <a:spcBef>
                <a:spcPts val="0"/>
              </a:spcBef>
              <a:buNone/>
            </a:pPr>
            <a:r>
              <a:rPr lang="en-US" sz="1600" b="1" dirty="0" smtClean="0">
                <a:latin typeface="Quattrocento"/>
                <a:ea typeface="Quattrocento"/>
                <a:cs typeface="Quattrocento"/>
                <a:sym typeface="Quattrocento"/>
              </a:rPr>
              <a:t>Circle of Concern </a:t>
            </a:r>
            <a:r>
              <a:rPr lang="en-US" sz="1600" dirty="0" smtClean="0">
                <a:latin typeface="Quattrocento"/>
                <a:ea typeface="Quattrocento"/>
                <a:cs typeface="Quattrocento"/>
                <a:sym typeface="Quattrocento"/>
              </a:rPr>
              <a:t>– Jake Schmidt</a:t>
            </a:r>
          </a:p>
          <a:p>
            <a:pPr rtl="0">
              <a:spcBef>
                <a:spcPts val="0"/>
              </a:spcBef>
              <a:buNone/>
            </a:pPr>
            <a:r>
              <a:rPr lang="en-US" sz="1600" b="1" dirty="0" smtClean="0">
                <a:latin typeface="Quattrocento"/>
                <a:ea typeface="Quattrocento"/>
                <a:cs typeface="Quattrocento"/>
                <a:sym typeface="Quattrocento"/>
              </a:rPr>
              <a:t>Circle of Generosity</a:t>
            </a:r>
            <a:r>
              <a:rPr lang="en-US" sz="1600" dirty="0" smtClean="0">
                <a:latin typeface="Quattrocento"/>
                <a:ea typeface="Quattrocento"/>
                <a:cs typeface="Quattrocento"/>
                <a:sym typeface="Quattrocento"/>
              </a:rPr>
              <a:t> – Diana Tracy</a:t>
            </a:r>
          </a:p>
          <a:p>
            <a:pPr rtl="0">
              <a:spcBef>
                <a:spcPts val="0"/>
              </a:spcBef>
              <a:buNone/>
            </a:pPr>
            <a:r>
              <a:rPr lang="en-US" sz="1600" b="1" dirty="0" smtClean="0">
                <a:latin typeface="Quattrocento"/>
                <a:ea typeface="Quattrocento"/>
                <a:cs typeface="Quattrocento"/>
                <a:sym typeface="Quattrocento"/>
              </a:rPr>
              <a:t>Water Legacy </a:t>
            </a:r>
            <a:r>
              <a:rPr lang="en-US" sz="1600" dirty="0" smtClean="0">
                <a:latin typeface="Quattrocento"/>
                <a:ea typeface="Quattrocento"/>
                <a:cs typeface="Quattrocento"/>
                <a:sym typeface="Quattrocento"/>
              </a:rPr>
              <a:t>– Steven George</a:t>
            </a:r>
            <a:endParaRPr lang="en-US" sz="1600" b="1" dirty="0" smtClean="0">
              <a:latin typeface="Quattrocento"/>
              <a:ea typeface="Quattrocento"/>
              <a:cs typeface="Quattrocento"/>
              <a:sym typeface="Quattrocento"/>
            </a:endParaRPr>
          </a:p>
          <a:p>
            <a:pPr rtl="0">
              <a:spcBef>
                <a:spcPts val="0"/>
              </a:spcBef>
              <a:buNone/>
            </a:pPr>
            <a:r>
              <a:rPr lang="en-US" sz="1600" b="1" dirty="0" smtClean="0">
                <a:latin typeface="Quattrocento"/>
                <a:ea typeface="Quattrocento"/>
                <a:cs typeface="Quattrocento"/>
                <a:sym typeface="Quattrocento"/>
              </a:rPr>
              <a:t>Crystal Bay Township </a:t>
            </a:r>
            <a:r>
              <a:rPr lang="en-US" sz="1600" dirty="0" smtClean="0">
                <a:latin typeface="Quattrocento"/>
                <a:ea typeface="Quattrocento"/>
                <a:cs typeface="Quattrocento"/>
                <a:sym typeface="Quattrocento"/>
              </a:rPr>
              <a:t>– Amelia George</a:t>
            </a:r>
          </a:p>
          <a:p>
            <a:pPr rtl="0">
              <a:spcBef>
                <a:spcPts val="0"/>
              </a:spcBef>
              <a:buNone/>
            </a:pPr>
            <a:r>
              <a:rPr lang="en-US" sz="1600" b="1" dirty="0" smtClean="0">
                <a:latin typeface="Quattrocento"/>
                <a:ea typeface="Quattrocento"/>
                <a:cs typeface="Quattrocento"/>
                <a:sym typeface="Quattrocento"/>
              </a:rPr>
              <a:t>Elizabeth Ann Seton Program</a:t>
            </a:r>
            <a:r>
              <a:rPr lang="en-US" sz="1600" dirty="0" smtClean="0">
                <a:latin typeface="Quattrocento"/>
                <a:ea typeface="Quattrocento"/>
                <a:cs typeface="Quattrocento"/>
                <a:sym typeface="Quattrocento"/>
              </a:rPr>
              <a:t> – Jay and Katy </a:t>
            </a:r>
            <a:r>
              <a:rPr lang="en-US" sz="1600" dirty="0" err="1" smtClean="0">
                <a:latin typeface="Quattrocento"/>
                <a:ea typeface="Quattrocento"/>
                <a:cs typeface="Quattrocento"/>
                <a:sym typeface="Quattrocento"/>
              </a:rPr>
              <a:t>Roszhart</a:t>
            </a:r>
            <a:endParaRPr lang="en-US" sz="1600" dirty="0" smtClean="0">
              <a:latin typeface="Quattrocento"/>
              <a:ea typeface="Quattrocento"/>
              <a:cs typeface="Quattrocento"/>
              <a:sym typeface="Quattrocento"/>
            </a:endParaRPr>
          </a:p>
          <a:p>
            <a:pPr rtl="0">
              <a:spcBef>
                <a:spcPts val="0"/>
              </a:spcBef>
              <a:buNone/>
            </a:pPr>
            <a:r>
              <a:rPr lang="en-US" sz="1600" b="1" dirty="0" smtClean="0">
                <a:latin typeface="Quattrocento"/>
                <a:ea typeface="Quattrocento"/>
                <a:cs typeface="Quattrocento"/>
                <a:sym typeface="Quattrocento"/>
              </a:rPr>
              <a:t>Emerge! Center Against Domestic Abuse | Humane Society of Southern Arizona</a:t>
            </a:r>
            <a:r>
              <a:rPr lang="en-US" sz="1600" dirty="0" smtClean="0">
                <a:latin typeface="Quattrocento"/>
                <a:ea typeface="Quattrocento"/>
                <a:cs typeface="Quattrocento"/>
                <a:sym typeface="Quattrocento"/>
              </a:rPr>
              <a:t> – Julia </a:t>
            </a:r>
            <a:r>
              <a:rPr lang="en-US" sz="1600" dirty="0" err="1" smtClean="0">
                <a:latin typeface="Quattrocento"/>
                <a:ea typeface="Quattrocento"/>
                <a:cs typeface="Quattrocento"/>
                <a:sym typeface="Quattrocento"/>
              </a:rPr>
              <a:t>Capestrain</a:t>
            </a:r>
            <a:endParaRPr lang="en-US" sz="1600" dirty="0" smtClean="0">
              <a:latin typeface="Quattrocento"/>
              <a:ea typeface="Quattrocento"/>
              <a:cs typeface="Quattrocento"/>
              <a:sym typeface="Quattrocento"/>
            </a:endParaRPr>
          </a:p>
          <a:p>
            <a:pPr rtl="0">
              <a:spcBef>
                <a:spcPts val="0"/>
              </a:spcBef>
              <a:buNone/>
            </a:pPr>
            <a:r>
              <a:rPr lang="en-US" sz="1600" b="1" dirty="0" smtClean="0">
                <a:latin typeface="Quattrocento"/>
                <a:ea typeface="Quattrocento"/>
                <a:cs typeface="Quattrocento"/>
                <a:sym typeface="Quattrocento"/>
              </a:rPr>
              <a:t>Family Tree</a:t>
            </a:r>
            <a:r>
              <a:rPr lang="en-US" sz="1600" dirty="0" smtClean="0">
                <a:latin typeface="Quattrocento"/>
                <a:ea typeface="Quattrocento"/>
                <a:cs typeface="Quattrocento"/>
                <a:sym typeface="Quattrocento"/>
              </a:rPr>
              <a:t> – Erin Bird</a:t>
            </a:r>
          </a:p>
        </p:txBody>
      </p:sp>
      <p:sp>
        <p:nvSpPr>
          <p:cNvPr id="152" name="Shape 152"/>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4800">
                <a:solidFill>
                  <a:schemeClr val="dk2"/>
                </a:solidFill>
                <a:latin typeface="Quattrocento"/>
                <a:ea typeface="Quattrocento"/>
                <a:cs typeface="Quattrocento"/>
                <a:sym typeface="Quattrocento"/>
              </a:rPr>
              <a:t>3G Next Generation Grants</a:t>
            </a:r>
          </a:p>
        </p:txBody>
      </p:sp>
    </p:spTree>
    <p:extLst>
      <p:ext uri="{BB962C8B-B14F-4D97-AF65-F5344CB8AC3E}">
        <p14:creationId xmlns:p14="http://schemas.microsoft.com/office/powerpoint/2010/main" val="36507278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99247" y="2248347"/>
            <a:ext cx="7745399" cy="3877800"/>
          </a:xfrm>
          <a:prstGeom prst="rect">
            <a:avLst/>
          </a:prstGeom>
        </p:spPr>
        <p:txBody>
          <a:bodyPr lIns="91425" tIns="91425" rIns="91425" bIns="91425" anchor="t" anchorCtr="0">
            <a:normAutofit fontScale="92500" lnSpcReduction="10000"/>
          </a:bodyPr>
          <a:lstStyle/>
          <a:p>
            <a:pPr rtl="0">
              <a:spcBef>
                <a:spcPts val="0"/>
              </a:spcBef>
              <a:buNone/>
            </a:pPr>
            <a:r>
              <a:rPr lang="en-US" sz="1800" b="1" dirty="0" smtClean="0">
                <a:latin typeface="Quattrocento"/>
                <a:ea typeface="Quattrocento"/>
                <a:cs typeface="Quattrocento"/>
                <a:sym typeface="Quattrocento"/>
              </a:rPr>
              <a:t>Gateway 180</a:t>
            </a:r>
            <a:r>
              <a:rPr lang="en-US" sz="1800" dirty="0" smtClean="0">
                <a:latin typeface="Quattrocento"/>
                <a:ea typeface="Quattrocento"/>
                <a:cs typeface="Quattrocento"/>
                <a:sym typeface="Quattrocento"/>
              </a:rPr>
              <a:t> – Katelyn Schmidt</a:t>
            </a:r>
          </a:p>
          <a:p>
            <a:pPr rtl="0">
              <a:spcBef>
                <a:spcPts val="0"/>
              </a:spcBef>
              <a:buNone/>
            </a:pPr>
            <a:r>
              <a:rPr lang="en-US" sz="1800" b="1" dirty="0" smtClean="0">
                <a:latin typeface="Quattrocento"/>
                <a:ea typeface="Quattrocento"/>
                <a:cs typeface="Quattrocento"/>
                <a:sym typeface="Quattrocento"/>
              </a:rPr>
              <a:t>Global Foodbanking Network</a:t>
            </a:r>
            <a:r>
              <a:rPr lang="en-US" sz="1800" dirty="0" smtClean="0">
                <a:latin typeface="Quattrocento"/>
                <a:ea typeface="Quattrocento"/>
                <a:cs typeface="Quattrocento"/>
                <a:sym typeface="Quattrocento"/>
              </a:rPr>
              <a:t> – Alex Tracy</a:t>
            </a:r>
            <a:endParaRPr lang="en-US" sz="1800" b="1" dirty="0" smtClean="0">
              <a:latin typeface="Quattrocento"/>
              <a:ea typeface="Quattrocento"/>
              <a:cs typeface="Quattrocento"/>
              <a:sym typeface="Quattrocento"/>
            </a:endParaRPr>
          </a:p>
          <a:p>
            <a:pPr rtl="0">
              <a:spcBef>
                <a:spcPts val="0"/>
              </a:spcBef>
              <a:buNone/>
            </a:pPr>
            <a:r>
              <a:rPr lang="en-US" sz="1800" b="1" dirty="0" smtClean="0">
                <a:latin typeface="Quattrocento"/>
                <a:ea typeface="Quattrocento"/>
                <a:cs typeface="Quattrocento"/>
                <a:sym typeface="Quattrocento"/>
              </a:rPr>
              <a:t>Guiding Eyes for the Blind </a:t>
            </a:r>
            <a:r>
              <a:rPr lang="en-US" sz="1800" dirty="0" smtClean="0">
                <a:latin typeface="Quattrocento"/>
                <a:ea typeface="Quattrocento"/>
                <a:cs typeface="Quattrocento"/>
                <a:sym typeface="Quattrocento"/>
              </a:rPr>
              <a:t>– Teresa, Maggie, John, and Sam Sullivan</a:t>
            </a:r>
          </a:p>
          <a:p>
            <a:pPr rtl="0">
              <a:spcBef>
                <a:spcPts val="0"/>
              </a:spcBef>
              <a:buNone/>
            </a:pPr>
            <a:r>
              <a:rPr lang="en-US" sz="1800" b="1" dirty="0" smtClean="0">
                <a:latin typeface="Quattrocento"/>
                <a:ea typeface="Quattrocento"/>
                <a:cs typeface="Quattrocento"/>
                <a:sym typeface="Quattrocento"/>
              </a:rPr>
              <a:t>Equip for Equality </a:t>
            </a:r>
            <a:r>
              <a:rPr lang="en-US" sz="1800" dirty="0" smtClean="0">
                <a:latin typeface="Quattrocento"/>
                <a:ea typeface="Quattrocento"/>
                <a:cs typeface="Quattrocento"/>
                <a:sym typeface="Quattrocento"/>
              </a:rPr>
              <a:t>– Liz Tracy</a:t>
            </a:r>
          </a:p>
          <a:p>
            <a:pPr rtl="0">
              <a:spcBef>
                <a:spcPts val="0"/>
              </a:spcBef>
              <a:buNone/>
            </a:pPr>
            <a:r>
              <a:rPr lang="en-US" sz="1800" b="1" dirty="0" smtClean="0">
                <a:latin typeface="Quattrocento"/>
                <a:ea typeface="Quattrocento"/>
                <a:cs typeface="Quattrocento"/>
                <a:sym typeface="Quattrocento"/>
              </a:rPr>
              <a:t>Harvard School of Excellence | Kissing Well, NFP </a:t>
            </a:r>
            <a:r>
              <a:rPr lang="en-US" sz="1800" dirty="0" smtClean="0">
                <a:latin typeface="Quattrocento"/>
                <a:ea typeface="Quattrocento"/>
                <a:cs typeface="Quattrocento"/>
                <a:sym typeface="Quattrocento"/>
              </a:rPr>
              <a:t>– Brian Buckley</a:t>
            </a:r>
            <a:endParaRPr lang="en-US" sz="1800" b="1" dirty="0" smtClean="0">
              <a:latin typeface="Quattrocento"/>
              <a:ea typeface="Quattrocento"/>
              <a:cs typeface="Quattrocento"/>
              <a:sym typeface="Quattrocento"/>
            </a:endParaRPr>
          </a:p>
          <a:p>
            <a:pPr rtl="0">
              <a:spcBef>
                <a:spcPts val="0"/>
              </a:spcBef>
              <a:buNone/>
            </a:pPr>
            <a:r>
              <a:rPr lang="en-US" sz="1800" b="1" dirty="0" smtClean="0">
                <a:latin typeface="Quattrocento"/>
                <a:ea typeface="Quattrocento"/>
                <a:cs typeface="Quattrocento"/>
                <a:sym typeface="Quattrocento"/>
              </a:rPr>
              <a:t>Redmon and Lee Youth and Adult Community Association </a:t>
            </a:r>
            <a:r>
              <a:rPr lang="en-US" sz="1800" dirty="0" smtClean="0">
                <a:latin typeface="Quattrocento"/>
                <a:ea typeface="Quattrocento"/>
                <a:cs typeface="Quattrocento"/>
                <a:sym typeface="Quattrocento"/>
              </a:rPr>
              <a:t>– Ellie and Luke Stamerjohn</a:t>
            </a:r>
          </a:p>
          <a:p>
            <a:pPr rtl="0">
              <a:spcBef>
                <a:spcPts val="0"/>
              </a:spcBef>
              <a:buNone/>
            </a:pPr>
            <a:r>
              <a:rPr lang="en-US" sz="1800" b="1" dirty="0" smtClean="0">
                <a:latin typeface="Quattrocento"/>
                <a:ea typeface="Quattrocento"/>
                <a:cs typeface="Quattrocento"/>
                <a:sym typeface="Quattrocento"/>
              </a:rPr>
              <a:t>The Journey House | Stray Rescue </a:t>
            </a:r>
            <a:r>
              <a:rPr lang="en-US" sz="1800" dirty="0" smtClean="0">
                <a:latin typeface="Quattrocento"/>
                <a:ea typeface="Quattrocento"/>
                <a:cs typeface="Quattrocento"/>
                <a:sym typeface="Quattrocento"/>
              </a:rPr>
              <a:t>– Angie Tracy</a:t>
            </a:r>
          </a:p>
          <a:p>
            <a:pPr rtl="0">
              <a:spcBef>
                <a:spcPts val="0"/>
              </a:spcBef>
              <a:buNone/>
            </a:pPr>
            <a:r>
              <a:rPr lang="en-US" sz="1800" b="1" dirty="0" smtClean="0">
                <a:latin typeface="Quattrocento"/>
                <a:ea typeface="Quattrocento"/>
                <a:cs typeface="Quattrocento"/>
                <a:sym typeface="Quattrocento"/>
              </a:rPr>
              <a:t>Foster &amp; Adoptive Care Coalition –</a:t>
            </a:r>
            <a:r>
              <a:rPr lang="en-US" sz="1800" dirty="0" smtClean="0">
                <a:latin typeface="Quattrocento"/>
                <a:ea typeface="Quattrocento"/>
                <a:cs typeface="Quattrocento"/>
                <a:sym typeface="Quattrocento"/>
              </a:rPr>
              <a:t> Megan Buckley</a:t>
            </a:r>
          </a:p>
          <a:p>
            <a:pPr>
              <a:spcBef>
                <a:spcPts val="0"/>
              </a:spcBef>
              <a:buNone/>
            </a:pPr>
            <a:r>
              <a:rPr lang="en-US" sz="1800" b="1" dirty="0" smtClean="0">
                <a:latin typeface="Quattrocento"/>
                <a:ea typeface="Quattrocento"/>
                <a:cs typeface="Quattrocento"/>
                <a:sym typeface="Quattrocento"/>
              </a:rPr>
              <a:t>Our Little Haven </a:t>
            </a:r>
            <a:r>
              <a:rPr lang="en-US" sz="1800" dirty="0" smtClean="0">
                <a:latin typeface="Quattrocento"/>
                <a:ea typeface="Quattrocento"/>
                <a:cs typeface="Quattrocento"/>
                <a:sym typeface="Quattrocento"/>
              </a:rPr>
              <a:t>– Nikki and Matt Tracy</a:t>
            </a:r>
          </a:p>
          <a:p>
            <a:pPr>
              <a:spcBef>
                <a:spcPts val="0"/>
              </a:spcBef>
              <a:buNone/>
            </a:pPr>
            <a:r>
              <a:rPr lang="en-US" sz="1800" b="1" dirty="0" smtClean="0">
                <a:latin typeface="Quattrocento"/>
                <a:ea typeface="Quattrocento"/>
                <a:cs typeface="Quattrocento"/>
                <a:sym typeface="Quattrocento"/>
              </a:rPr>
              <a:t>Humane Society of Putnam County</a:t>
            </a:r>
            <a:r>
              <a:rPr lang="en-US" sz="1800" dirty="0" smtClean="0">
                <a:latin typeface="Quattrocento"/>
                <a:ea typeface="Quattrocento"/>
                <a:cs typeface="Quattrocento"/>
                <a:sym typeface="Quattrocento"/>
              </a:rPr>
              <a:t> – Mike Tracy</a:t>
            </a:r>
          </a:p>
          <a:p>
            <a:pPr>
              <a:spcBef>
                <a:spcPts val="0"/>
              </a:spcBef>
              <a:buNone/>
            </a:pPr>
            <a:r>
              <a:rPr lang="en-US" sz="1800" b="1" dirty="0" smtClean="0">
                <a:latin typeface="Quattrocento"/>
                <a:ea typeface="Quattrocento"/>
                <a:cs typeface="Quattrocento"/>
                <a:sym typeface="Quattrocento"/>
              </a:rPr>
              <a:t>World Bicycle Relief</a:t>
            </a:r>
            <a:r>
              <a:rPr lang="en-US" sz="1800" dirty="0" smtClean="0">
                <a:latin typeface="Quattrocento"/>
                <a:ea typeface="Quattrocento"/>
                <a:cs typeface="Quattrocento"/>
                <a:sym typeface="Quattrocento"/>
              </a:rPr>
              <a:t> – Jaclyn Tracy</a:t>
            </a:r>
          </a:p>
          <a:p>
            <a:pPr>
              <a:spcBef>
                <a:spcPts val="0"/>
              </a:spcBef>
              <a:buNone/>
            </a:pPr>
            <a:r>
              <a:rPr lang="en-US" sz="1800" b="1" dirty="0" smtClean="0">
                <a:latin typeface="Quattrocento"/>
                <a:ea typeface="Quattrocento"/>
                <a:cs typeface="Quattrocento"/>
                <a:sym typeface="Quattrocento"/>
              </a:rPr>
              <a:t>Quincy Notre Dame</a:t>
            </a:r>
            <a:r>
              <a:rPr lang="en-US" sz="1800" dirty="0" smtClean="0">
                <a:latin typeface="Quattrocento"/>
                <a:ea typeface="Quattrocento"/>
                <a:cs typeface="Quattrocento"/>
                <a:sym typeface="Quattrocento"/>
              </a:rPr>
              <a:t> – Ben Tracy</a:t>
            </a:r>
          </a:p>
          <a:p>
            <a:pPr>
              <a:spcBef>
                <a:spcPts val="0"/>
              </a:spcBef>
              <a:buNone/>
            </a:pPr>
            <a:r>
              <a:rPr lang="en-US" sz="1800" b="1" dirty="0" err="1" smtClean="0">
                <a:latin typeface="Quattrocento"/>
                <a:ea typeface="Quattrocento"/>
                <a:cs typeface="Quattrocento"/>
                <a:sym typeface="Quattrocento"/>
              </a:rPr>
              <a:t>Pagnozzi</a:t>
            </a:r>
            <a:r>
              <a:rPr lang="en-US" sz="1800" b="1" dirty="0" smtClean="0">
                <a:latin typeface="Quattrocento"/>
                <a:ea typeface="Quattrocento"/>
                <a:cs typeface="Quattrocento"/>
                <a:sym typeface="Quattrocento"/>
              </a:rPr>
              <a:t> Charities </a:t>
            </a:r>
            <a:r>
              <a:rPr lang="en-US" sz="1800" dirty="0" smtClean="0">
                <a:latin typeface="Quattrocento"/>
                <a:ea typeface="Quattrocento"/>
                <a:cs typeface="Quattrocento"/>
                <a:sym typeface="Quattrocento"/>
              </a:rPr>
              <a:t>– Drew Stamerjohn</a:t>
            </a:r>
          </a:p>
          <a:p>
            <a:pPr>
              <a:spcBef>
                <a:spcPts val="0"/>
              </a:spcBef>
              <a:buNone/>
            </a:pPr>
            <a:r>
              <a:rPr lang="en-US" sz="1800" b="1" dirty="0" smtClean="0">
                <a:latin typeface="Quattrocento"/>
                <a:ea typeface="Quattrocento"/>
                <a:cs typeface="Quattrocento"/>
                <a:sym typeface="Quattrocento"/>
              </a:rPr>
              <a:t>Northwest Arkansas Children’s Shelter, Inc.</a:t>
            </a:r>
            <a:r>
              <a:rPr lang="en-US" sz="1800" dirty="0" smtClean="0">
                <a:latin typeface="Quattrocento"/>
                <a:ea typeface="Quattrocento"/>
                <a:cs typeface="Quattrocento"/>
                <a:sym typeface="Quattrocento"/>
              </a:rPr>
              <a:t> – Christine Tracy</a:t>
            </a:r>
            <a:endParaRPr lang="en-US" sz="1800" b="1" dirty="0" smtClean="0">
              <a:latin typeface="Quattrocento"/>
              <a:ea typeface="Quattrocento"/>
              <a:cs typeface="Quattrocento"/>
              <a:sym typeface="Quattrocento"/>
            </a:endParaRPr>
          </a:p>
        </p:txBody>
      </p:sp>
      <p:sp>
        <p:nvSpPr>
          <p:cNvPr id="152" name="Shape 152"/>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4800">
                <a:solidFill>
                  <a:schemeClr val="dk2"/>
                </a:solidFill>
                <a:latin typeface="Quattrocento"/>
                <a:ea typeface="Quattrocento"/>
                <a:cs typeface="Quattrocento"/>
                <a:sym typeface="Quattrocento"/>
              </a:rPr>
              <a:t>3G Next Generation Grants</a:t>
            </a:r>
          </a:p>
        </p:txBody>
      </p:sp>
    </p:spTree>
    <p:extLst>
      <p:ext uri="{BB962C8B-B14F-4D97-AF65-F5344CB8AC3E}">
        <p14:creationId xmlns:p14="http://schemas.microsoft.com/office/powerpoint/2010/main" val="36507278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99250" y="2248350"/>
            <a:ext cx="7745399" cy="4149899"/>
          </a:xfrm>
          <a:prstGeom prst="rect">
            <a:avLst/>
          </a:prstGeom>
        </p:spPr>
        <p:txBody>
          <a:bodyPr lIns="91425" tIns="91425" rIns="91425" bIns="91425" anchor="t" anchorCtr="0">
            <a:noAutofit/>
          </a:bodyPr>
          <a:lstStyle/>
          <a:p>
            <a:pPr marL="0" lvl="0" indent="0">
              <a:spcBef>
                <a:spcPts val="0"/>
              </a:spcBef>
              <a:buClr>
                <a:schemeClr val="dk1"/>
              </a:buClr>
              <a:buSzPct val="45833"/>
              <a:buNone/>
            </a:pPr>
            <a:r>
              <a:rPr lang="en-US" sz="1800" b="1" dirty="0" smtClean="0">
                <a:solidFill>
                  <a:srgbClr val="222222"/>
                </a:solidFill>
                <a:latin typeface="Quattrocento"/>
                <a:ea typeface="Quattrocento"/>
                <a:cs typeface="Quattrocento"/>
                <a:sym typeface="Quattrocento"/>
              </a:rPr>
              <a:t>The Journey House</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Quattrocento"/>
                <a:ea typeface="Quattrocento"/>
                <a:cs typeface="Quattrocento"/>
                <a:sym typeface="Quattrocento"/>
              </a:rPr>
              <a:t>Angie Tracy</a:t>
            </a:r>
          </a:p>
          <a:p>
            <a:pPr marL="0" lvl="0" indent="0">
              <a:spcBef>
                <a:spcPts val="0"/>
              </a:spcBef>
              <a:buClr>
                <a:schemeClr val="dk1"/>
              </a:buClr>
              <a:buSzPct val="45833"/>
              <a:buNone/>
            </a:pPr>
            <a:r>
              <a:rPr lang="en-US" sz="1800" b="1" dirty="0" smtClean="0">
                <a:solidFill>
                  <a:srgbClr val="222222"/>
                </a:solidFill>
                <a:latin typeface="Quattrocento"/>
                <a:ea typeface="Quattrocento"/>
                <a:cs typeface="Quattrocento"/>
                <a:sym typeface="Quattrocento"/>
              </a:rPr>
              <a:t>QND Foundation</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Quattrocento"/>
                <a:ea typeface="Quattrocento"/>
                <a:cs typeface="Quattrocento"/>
                <a:sym typeface="Quattrocento"/>
              </a:rPr>
              <a:t>Chris</a:t>
            </a:r>
            <a:r>
              <a:rPr lang="en-US" sz="1800" dirty="0">
                <a:solidFill>
                  <a:srgbClr val="222222"/>
                </a:solidFill>
                <a:latin typeface="Quattrocento"/>
                <a:ea typeface="Quattrocento"/>
                <a:cs typeface="Quattrocento"/>
                <a:sym typeface="Quattrocento"/>
              </a:rPr>
              <a:t>, Drew, and Luke </a:t>
            </a:r>
            <a:r>
              <a:rPr lang="en-US" sz="1800" dirty="0" smtClean="0">
                <a:solidFill>
                  <a:srgbClr val="222222"/>
                </a:solidFill>
                <a:latin typeface="Quattrocento"/>
                <a:ea typeface="Quattrocento"/>
                <a:cs typeface="Quattrocento"/>
                <a:sym typeface="Quattrocento"/>
              </a:rPr>
              <a:t>Stamerjohn</a:t>
            </a:r>
          </a:p>
          <a:p>
            <a:pPr marL="0" indent="0">
              <a:spcBef>
                <a:spcPts val="0"/>
              </a:spcBef>
              <a:buNone/>
            </a:pPr>
            <a:r>
              <a:rPr lang="en-US" sz="1800" b="1" dirty="0" smtClean="0">
                <a:solidFill>
                  <a:srgbClr val="222222"/>
                </a:solidFill>
                <a:latin typeface="Quattrocento"/>
                <a:ea typeface="Quattrocento"/>
                <a:cs typeface="Quattrocento"/>
                <a:sym typeface="Quattrocento"/>
              </a:rPr>
              <a:t>Anchor </a:t>
            </a:r>
            <a:r>
              <a:rPr lang="en-US" sz="1800" b="1" dirty="0">
                <a:solidFill>
                  <a:srgbClr val="222222"/>
                </a:solidFill>
                <a:latin typeface="Quattrocento"/>
                <a:ea typeface="Quattrocento"/>
                <a:cs typeface="Quattrocento"/>
                <a:sym typeface="Quattrocento"/>
              </a:rPr>
              <a:t>Center for Blind Children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Firefly Autism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Global Foodbanking Network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Lift for Life Academy </a:t>
            </a:r>
            <a:r>
              <a:rPr lang="en-US" sz="1800" b="1" dirty="0" smtClean="0">
                <a:solidFill>
                  <a:srgbClr val="222222"/>
                </a:solidFill>
                <a:latin typeface="Quattrocento"/>
                <a:ea typeface="Quattrocento"/>
                <a:cs typeface="Quattrocento"/>
                <a:sym typeface="Quattrocento"/>
              </a:rPr>
              <a:t>| Project Sanctuary</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Quattrocento"/>
                <a:ea typeface="Quattrocento"/>
                <a:cs typeface="Quattrocento"/>
                <a:sym typeface="Quattrocento"/>
              </a:rPr>
              <a:t>Lauren Tracy</a:t>
            </a:r>
            <a:endParaRPr lang="en-US" sz="1800" b="1" dirty="0" smtClean="0">
              <a:solidFill>
                <a:srgbClr val="222222"/>
              </a:solidFill>
              <a:latin typeface="Quattrocento"/>
              <a:ea typeface="Quattrocento"/>
              <a:cs typeface="Quattrocento"/>
              <a:sym typeface="Quattrocento"/>
            </a:endParaRPr>
          </a:p>
          <a:p>
            <a:pPr marL="0" lvl="0" indent="0">
              <a:spcBef>
                <a:spcPts val="0"/>
              </a:spcBef>
              <a:buNone/>
            </a:pPr>
            <a:r>
              <a:rPr lang="en-US" sz="1800" b="1" dirty="0" smtClean="0">
                <a:solidFill>
                  <a:srgbClr val="222222"/>
                </a:solidFill>
                <a:latin typeface="Quattrocento"/>
                <a:ea typeface="Quattrocento"/>
                <a:cs typeface="Quattrocento"/>
                <a:sym typeface="Quattrocento"/>
              </a:rPr>
              <a:t>QND Foundation</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Book Antiqua (Body)"/>
                <a:ea typeface="Quattrocento"/>
                <a:cs typeface="Book Antiqua (Body)"/>
                <a:sym typeface="Quattrocento"/>
              </a:rPr>
              <a:t>Megan</a:t>
            </a:r>
            <a:r>
              <a:rPr lang="en-US" sz="1800" dirty="0" smtClean="0">
                <a:solidFill>
                  <a:srgbClr val="222222"/>
                </a:solidFill>
                <a:latin typeface="Quattrocento"/>
                <a:ea typeface="Quattrocento"/>
                <a:cs typeface="Quattrocento"/>
                <a:sym typeface="Quattrocento"/>
              </a:rPr>
              <a:t> Buckley</a:t>
            </a:r>
            <a:endParaRPr lang="en-US" sz="1800" b="1" dirty="0" smtClean="0">
              <a:solidFill>
                <a:srgbClr val="222222"/>
              </a:solidFill>
              <a:latin typeface="Quattrocento"/>
              <a:ea typeface="Quattrocento"/>
              <a:cs typeface="Quattrocento"/>
              <a:sym typeface="Quattrocento"/>
            </a:endParaRPr>
          </a:p>
          <a:p>
            <a:pPr marL="0" indent="0">
              <a:spcBef>
                <a:spcPts val="0"/>
              </a:spcBef>
              <a:buNone/>
            </a:pPr>
            <a:r>
              <a:rPr lang="en-US" sz="1800" b="1" dirty="0" smtClean="0">
                <a:solidFill>
                  <a:srgbClr val="222222"/>
                </a:solidFill>
                <a:latin typeface="Quattrocento"/>
                <a:ea typeface="Quattrocento"/>
                <a:cs typeface="Quattrocento"/>
                <a:sym typeface="Quattrocento"/>
              </a:rPr>
              <a:t>City </a:t>
            </a:r>
            <a:r>
              <a:rPr lang="en-US" sz="1800" b="1" dirty="0">
                <a:solidFill>
                  <a:srgbClr val="222222"/>
                </a:solidFill>
                <a:latin typeface="Quattrocento"/>
                <a:ea typeface="Quattrocento"/>
                <a:cs typeface="Quattrocento"/>
                <a:sym typeface="Quattrocento"/>
              </a:rPr>
              <a:t>Meals on Wheels </a:t>
            </a:r>
            <a:r>
              <a:rPr lang="en-US" sz="1800" b="1" dirty="0" smtClean="0">
                <a:solidFill>
                  <a:srgbClr val="222222"/>
                </a:solidFill>
                <a:latin typeface="Quattrocento"/>
                <a:ea typeface="Quattrocento"/>
                <a:cs typeface="Quattrocento"/>
                <a:sym typeface="Quattrocento"/>
              </a:rPr>
              <a:t>| </a:t>
            </a:r>
            <a:r>
              <a:rPr lang="en-US" sz="1800" b="1" dirty="0" err="1">
                <a:solidFill>
                  <a:srgbClr val="222222"/>
                </a:solidFill>
                <a:latin typeface="Quattrocento"/>
                <a:ea typeface="Quattrocento"/>
                <a:cs typeface="Quattrocento"/>
                <a:sym typeface="Quattrocento"/>
              </a:rPr>
              <a:t>Commonground</a:t>
            </a:r>
            <a:r>
              <a:rPr lang="en-US" sz="1800" b="1" dirty="0">
                <a:solidFill>
                  <a:srgbClr val="222222"/>
                </a:solidFill>
                <a:latin typeface="Quattrocento"/>
                <a:ea typeface="Quattrocento"/>
                <a:cs typeface="Quattrocento"/>
                <a:sym typeface="Quattrocento"/>
              </a:rPr>
              <a:t>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Covenant House </a:t>
            </a:r>
            <a:r>
              <a:rPr lang="en-US" sz="1800" b="1" dirty="0" smtClean="0">
                <a:solidFill>
                  <a:srgbClr val="222222"/>
                </a:solidFill>
                <a:latin typeface="Quattrocento"/>
                <a:ea typeface="Quattrocento"/>
                <a:cs typeface="Quattrocento"/>
                <a:sym typeface="Quattrocento"/>
              </a:rPr>
              <a:t>NY</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Quattrocento"/>
                <a:ea typeface="Quattrocento"/>
                <a:cs typeface="Quattrocento"/>
                <a:sym typeface="Quattrocento"/>
              </a:rPr>
              <a:t>Diana Tracy</a:t>
            </a:r>
            <a:endParaRPr lang="en-US" sz="1800" b="1" dirty="0" smtClean="0">
              <a:solidFill>
                <a:srgbClr val="222222"/>
              </a:solidFill>
              <a:latin typeface="Quattrocento"/>
              <a:ea typeface="Quattrocento"/>
              <a:cs typeface="Quattrocento"/>
              <a:sym typeface="Quattrocento"/>
            </a:endParaRPr>
          </a:p>
          <a:p>
            <a:pPr marL="0" lvl="0" indent="0">
              <a:spcBef>
                <a:spcPts val="0"/>
              </a:spcBef>
              <a:buNone/>
            </a:pPr>
            <a:r>
              <a:rPr lang="en-US" sz="1800" b="1" dirty="0" smtClean="0">
                <a:solidFill>
                  <a:srgbClr val="222222"/>
                </a:solidFill>
                <a:latin typeface="Quattrocento"/>
                <a:ea typeface="Quattrocento"/>
                <a:cs typeface="Quattrocento"/>
                <a:sym typeface="Quattrocento"/>
              </a:rPr>
              <a:t>Quincy YMCA</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Quattrocento"/>
                <a:ea typeface="Quattrocento"/>
                <a:cs typeface="Quattrocento"/>
                <a:sym typeface="Quattrocento"/>
              </a:rPr>
              <a:t>Eric </a:t>
            </a:r>
            <a:r>
              <a:rPr lang="en-US" sz="1800" dirty="0" err="1" smtClean="0">
                <a:solidFill>
                  <a:srgbClr val="222222"/>
                </a:solidFill>
                <a:latin typeface="Quattrocento"/>
                <a:ea typeface="Quattrocento"/>
                <a:cs typeface="Quattrocento"/>
                <a:sym typeface="Quattrocento"/>
              </a:rPr>
              <a:t>Terwelp</a:t>
            </a:r>
            <a:endParaRPr lang="en-US" sz="1800" b="1" dirty="0" smtClean="0">
              <a:solidFill>
                <a:srgbClr val="222222"/>
              </a:solidFill>
              <a:latin typeface="Quattrocento"/>
              <a:ea typeface="Quattrocento"/>
              <a:cs typeface="Quattrocento"/>
              <a:sym typeface="Quattrocento"/>
            </a:endParaRPr>
          </a:p>
          <a:p>
            <a:pPr marL="0" lvl="0" indent="0">
              <a:spcBef>
                <a:spcPts val="0"/>
              </a:spcBef>
              <a:buNone/>
            </a:pPr>
            <a:r>
              <a:rPr lang="en-US" sz="1800" b="1" dirty="0" smtClean="0">
                <a:solidFill>
                  <a:srgbClr val="222222"/>
                </a:solidFill>
                <a:latin typeface="Quattrocento"/>
                <a:ea typeface="Quattrocento"/>
                <a:cs typeface="Quattrocento"/>
                <a:sym typeface="Quattrocento"/>
              </a:rPr>
              <a:t>Muscular Dystrophy Association</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Quattrocento"/>
                <a:ea typeface="Quattrocento"/>
                <a:cs typeface="Quattrocento"/>
                <a:sym typeface="Quattrocento"/>
              </a:rPr>
              <a:t>Sara </a:t>
            </a:r>
            <a:r>
              <a:rPr lang="en-US" sz="1800" dirty="0" err="1" smtClean="0">
                <a:solidFill>
                  <a:srgbClr val="222222"/>
                </a:solidFill>
                <a:latin typeface="Quattrocento"/>
                <a:ea typeface="Quattrocento"/>
                <a:cs typeface="Quattrocento"/>
                <a:sym typeface="Quattrocento"/>
              </a:rPr>
              <a:t>Terwelp</a:t>
            </a:r>
            <a:endParaRPr lang="en-US" sz="1800" b="1" dirty="0" smtClean="0">
              <a:solidFill>
                <a:srgbClr val="222222"/>
              </a:solidFill>
              <a:latin typeface="Quattrocento"/>
              <a:ea typeface="Quattrocento"/>
              <a:cs typeface="Quattrocento"/>
              <a:sym typeface="Quattrocento"/>
            </a:endParaRPr>
          </a:p>
          <a:p>
            <a:pPr marL="0" indent="0">
              <a:spcBef>
                <a:spcPts val="0"/>
              </a:spcBef>
              <a:buNone/>
            </a:pPr>
            <a:r>
              <a:rPr lang="en-US" sz="1800" b="1" dirty="0" smtClean="0">
                <a:solidFill>
                  <a:srgbClr val="222222"/>
                </a:solidFill>
                <a:latin typeface="Quattrocento"/>
                <a:ea typeface="Quattrocento"/>
                <a:cs typeface="Quattrocento"/>
                <a:sym typeface="Quattrocento"/>
              </a:rPr>
              <a:t>Catholic </a:t>
            </a:r>
            <a:r>
              <a:rPr lang="en-US" sz="1800" b="1" dirty="0">
                <a:solidFill>
                  <a:srgbClr val="222222"/>
                </a:solidFill>
                <a:latin typeface="Quattrocento"/>
                <a:ea typeface="Quattrocento"/>
                <a:cs typeface="Quattrocento"/>
                <a:sym typeface="Quattrocento"/>
              </a:rPr>
              <a:t>Charities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For the Love of Grace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Metro Care Ring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Tennyson Center for </a:t>
            </a:r>
            <a:r>
              <a:rPr lang="en-US" sz="1800" b="1" dirty="0" smtClean="0">
                <a:solidFill>
                  <a:srgbClr val="222222"/>
                </a:solidFill>
                <a:latin typeface="Quattrocento"/>
                <a:ea typeface="Quattrocento"/>
                <a:cs typeface="Quattrocento"/>
                <a:sym typeface="Quattrocento"/>
              </a:rPr>
              <a:t>Children</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Quattrocento"/>
                <a:ea typeface="Quattrocento"/>
                <a:cs typeface="Quattrocento"/>
                <a:sym typeface="Quattrocento"/>
              </a:rPr>
              <a:t>Kevin Bird</a:t>
            </a:r>
            <a:endParaRPr lang="en-US" sz="1800" b="1" dirty="0" smtClean="0">
              <a:solidFill>
                <a:srgbClr val="222222"/>
              </a:solidFill>
              <a:latin typeface="Quattrocento"/>
              <a:ea typeface="Quattrocento"/>
              <a:cs typeface="Quattrocento"/>
              <a:sym typeface="Quattrocento"/>
            </a:endParaRPr>
          </a:p>
          <a:p>
            <a:pPr marL="0" indent="0">
              <a:spcBef>
                <a:spcPts val="0"/>
              </a:spcBef>
              <a:buNone/>
            </a:pPr>
            <a:r>
              <a:rPr lang="en-US" sz="1800" b="1" dirty="0" smtClean="0">
                <a:solidFill>
                  <a:srgbClr val="222222"/>
                </a:solidFill>
                <a:latin typeface="Quattrocento"/>
                <a:ea typeface="Quattrocento"/>
                <a:cs typeface="Quattrocento"/>
                <a:sym typeface="Quattrocento"/>
              </a:rPr>
              <a:t>Crossroads </a:t>
            </a:r>
            <a:r>
              <a:rPr lang="en-US" sz="1800" b="1" dirty="0" err="1">
                <a:solidFill>
                  <a:srgbClr val="222222"/>
                </a:solidFill>
                <a:latin typeface="Quattrocento"/>
                <a:ea typeface="Quattrocento"/>
                <a:cs typeface="Quattrocento"/>
                <a:sym typeface="Quattrocento"/>
              </a:rPr>
              <a:t>Safehouse</a:t>
            </a:r>
            <a:r>
              <a:rPr lang="en-US" sz="1800" b="1" dirty="0">
                <a:solidFill>
                  <a:srgbClr val="222222"/>
                </a:solidFill>
                <a:latin typeface="Quattrocento"/>
                <a:ea typeface="Quattrocento"/>
                <a:cs typeface="Quattrocento"/>
                <a:sym typeface="Quattrocento"/>
              </a:rPr>
              <a:t>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Global Foodbanking Network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Reading Partners </a:t>
            </a:r>
            <a:r>
              <a:rPr lang="en-US" sz="1800" b="1" dirty="0" smtClean="0">
                <a:solidFill>
                  <a:srgbClr val="222222"/>
                </a:solidFill>
                <a:latin typeface="Quattrocento"/>
                <a:ea typeface="Quattrocento"/>
                <a:cs typeface="Quattrocento"/>
                <a:sym typeface="Quattrocento"/>
              </a:rPr>
              <a:t>| </a:t>
            </a:r>
            <a:r>
              <a:rPr lang="en-US" sz="1800" b="1" dirty="0">
                <a:solidFill>
                  <a:srgbClr val="222222"/>
                </a:solidFill>
                <a:latin typeface="Quattrocento"/>
                <a:ea typeface="Quattrocento"/>
                <a:cs typeface="Quattrocento"/>
                <a:sym typeface="Quattrocento"/>
              </a:rPr>
              <a:t>Sister Carmen Community </a:t>
            </a:r>
            <a:r>
              <a:rPr lang="en-US" sz="1800" b="1" dirty="0" smtClean="0">
                <a:solidFill>
                  <a:srgbClr val="222222"/>
                </a:solidFill>
                <a:latin typeface="Quattrocento"/>
                <a:ea typeface="Quattrocento"/>
                <a:cs typeface="Quattrocento"/>
                <a:sym typeface="Quattrocento"/>
              </a:rPr>
              <a:t>Center</a:t>
            </a:r>
            <a:r>
              <a:rPr lang="en-US" sz="1800" dirty="0">
                <a:solidFill>
                  <a:srgbClr val="222222"/>
                </a:solidFill>
                <a:latin typeface="Quattrocento"/>
                <a:ea typeface="Quattrocento"/>
                <a:cs typeface="Quattrocento"/>
                <a:sym typeface="Quattrocento"/>
              </a:rPr>
              <a:t> – </a:t>
            </a:r>
            <a:r>
              <a:rPr lang="en-US" sz="1800" dirty="0" smtClean="0">
                <a:solidFill>
                  <a:srgbClr val="222222"/>
                </a:solidFill>
                <a:latin typeface="Quattrocento"/>
                <a:ea typeface="Quattrocento"/>
                <a:cs typeface="Quattrocento"/>
                <a:sym typeface="Quattrocento"/>
              </a:rPr>
              <a:t>Erin Bird</a:t>
            </a:r>
            <a:endParaRPr lang="en-US" sz="1800" b="1" dirty="0" smtClean="0">
              <a:solidFill>
                <a:srgbClr val="222222"/>
              </a:solidFill>
              <a:latin typeface="Quattrocento"/>
              <a:ea typeface="Quattrocento"/>
              <a:cs typeface="Quattrocento"/>
              <a:sym typeface="Quattrocento"/>
            </a:endParaRPr>
          </a:p>
        </p:txBody>
      </p:sp>
      <p:sp>
        <p:nvSpPr>
          <p:cNvPr id="158" name="Shape 158"/>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5400" dirty="0">
                <a:solidFill>
                  <a:schemeClr val="dk2"/>
                </a:solidFill>
                <a:latin typeface="Quattrocento"/>
                <a:ea typeface="Quattrocento"/>
                <a:cs typeface="Quattrocento"/>
                <a:sym typeface="Quattrocento"/>
              </a:rPr>
              <a:t>3G Matching Grants</a:t>
            </a:r>
          </a:p>
        </p:txBody>
      </p:sp>
    </p:spTree>
    <p:extLst>
      <p:ext uri="{BB962C8B-B14F-4D97-AF65-F5344CB8AC3E}">
        <p14:creationId xmlns:p14="http://schemas.microsoft.com/office/powerpoint/2010/main" val="21280806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99250" y="2248351"/>
            <a:ext cx="7745399" cy="2628450"/>
          </a:xfrm>
          <a:prstGeom prst="rect">
            <a:avLst/>
          </a:prstGeom>
        </p:spPr>
        <p:txBody>
          <a:bodyPr lIns="91425" tIns="91425" rIns="91425" bIns="91425" anchor="t" anchorCtr="0">
            <a:noAutofit/>
          </a:bodyPr>
          <a:lstStyle/>
          <a:p>
            <a:pPr marL="0" lvl="0" indent="0">
              <a:spcBef>
                <a:spcPts val="0"/>
              </a:spcBef>
              <a:buNone/>
            </a:pPr>
            <a:r>
              <a:rPr lang="en-US" sz="2000" b="1" dirty="0" smtClean="0">
                <a:solidFill>
                  <a:srgbClr val="222222"/>
                </a:solidFill>
                <a:latin typeface="Quattrocento"/>
                <a:ea typeface="Quattrocento"/>
                <a:cs typeface="Quattrocento"/>
                <a:sym typeface="Quattrocento"/>
              </a:rPr>
              <a:t>Community Foundation for the Land of Lincoln</a:t>
            </a:r>
            <a:r>
              <a:rPr lang="en-US" sz="2000" dirty="0" smtClean="0">
                <a:solidFill>
                  <a:srgbClr val="222222"/>
                </a:solidFill>
                <a:latin typeface="Quattrocento"/>
                <a:ea typeface="Quattrocento"/>
                <a:cs typeface="Quattrocento"/>
                <a:sym typeface="Quattrocento"/>
              </a:rPr>
              <a:t> – Jaclyn Tracy</a:t>
            </a:r>
          </a:p>
          <a:p>
            <a:pPr marL="0" indent="0">
              <a:spcBef>
                <a:spcPts val="0"/>
              </a:spcBef>
              <a:buNone/>
            </a:pPr>
            <a:r>
              <a:rPr lang="en-US" sz="2000" b="1" dirty="0" smtClean="0">
                <a:solidFill>
                  <a:srgbClr val="222222"/>
                </a:solidFill>
                <a:latin typeface="Quattrocento"/>
                <a:ea typeface="Quattrocento"/>
                <a:cs typeface="Quattrocento"/>
                <a:sym typeface="Quattrocento"/>
              </a:rPr>
              <a:t>Operation Food Search </a:t>
            </a:r>
            <a:r>
              <a:rPr lang="en-US" sz="2000" dirty="0" smtClean="0">
                <a:solidFill>
                  <a:srgbClr val="222222"/>
                </a:solidFill>
                <a:latin typeface="Quattrocento"/>
                <a:ea typeface="Quattrocento"/>
                <a:cs typeface="Quattrocento"/>
                <a:sym typeface="Quattrocento"/>
              </a:rPr>
              <a:t>– John </a:t>
            </a:r>
            <a:r>
              <a:rPr lang="en-US" sz="2000" dirty="0">
                <a:solidFill>
                  <a:srgbClr val="222222"/>
                </a:solidFill>
                <a:latin typeface="Quattrocento"/>
                <a:ea typeface="Quattrocento"/>
                <a:cs typeface="Quattrocento"/>
                <a:sym typeface="Quattrocento"/>
              </a:rPr>
              <a:t>Buckley </a:t>
            </a:r>
            <a:endParaRPr lang="en-US" sz="2000" dirty="0" smtClean="0">
              <a:solidFill>
                <a:srgbClr val="222222"/>
              </a:solidFill>
              <a:latin typeface="Quattrocento"/>
              <a:ea typeface="Quattrocento"/>
              <a:cs typeface="Quattrocento"/>
              <a:sym typeface="Quattrocento"/>
            </a:endParaRPr>
          </a:p>
          <a:p>
            <a:pPr marL="0" indent="0">
              <a:spcBef>
                <a:spcPts val="0"/>
              </a:spcBef>
              <a:buNone/>
            </a:pPr>
            <a:r>
              <a:rPr lang="en-US" sz="2000" b="1" dirty="0" smtClean="0">
                <a:solidFill>
                  <a:srgbClr val="222222"/>
                </a:solidFill>
                <a:latin typeface="Quattrocento"/>
                <a:ea typeface="Quattrocento"/>
                <a:cs typeface="Quattrocento"/>
                <a:sym typeface="Quattrocento"/>
              </a:rPr>
              <a:t>Wyman Center</a:t>
            </a:r>
            <a:r>
              <a:rPr lang="en-US" sz="2000" dirty="0">
                <a:solidFill>
                  <a:srgbClr val="222222"/>
                </a:solidFill>
                <a:latin typeface="Quattrocento"/>
                <a:ea typeface="Quattrocento"/>
                <a:cs typeface="Quattrocento"/>
                <a:sym typeface="Quattrocento"/>
              </a:rPr>
              <a:t> – </a:t>
            </a:r>
            <a:r>
              <a:rPr lang="en-US" sz="2000" b="1" dirty="0" smtClean="0">
                <a:solidFill>
                  <a:srgbClr val="222222"/>
                </a:solidFill>
                <a:latin typeface="Quattrocento"/>
                <a:ea typeface="Quattrocento"/>
                <a:cs typeface="Quattrocento"/>
                <a:sym typeface="Quattrocento"/>
              </a:rPr>
              <a:t> </a:t>
            </a:r>
            <a:r>
              <a:rPr lang="en-US" sz="2000" dirty="0">
                <a:solidFill>
                  <a:srgbClr val="222222"/>
                </a:solidFill>
                <a:latin typeface="Quattrocento"/>
                <a:ea typeface="Quattrocento"/>
                <a:cs typeface="Quattrocento"/>
                <a:sym typeface="Quattrocento"/>
              </a:rPr>
              <a:t>Erica </a:t>
            </a:r>
            <a:r>
              <a:rPr lang="en-US" sz="2000" dirty="0" smtClean="0">
                <a:solidFill>
                  <a:srgbClr val="222222"/>
                </a:solidFill>
                <a:latin typeface="Quattrocento"/>
                <a:ea typeface="Quattrocento"/>
                <a:cs typeface="Quattrocento"/>
                <a:sym typeface="Quattrocento"/>
              </a:rPr>
              <a:t>Tracy</a:t>
            </a:r>
          </a:p>
          <a:p>
            <a:pPr marL="0" lvl="0" indent="0">
              <a:spcBef>
                <a:spcPts val="0"/>
              </a:spcBef>
              <a:buNone/>
            </a:pPr>
            <a:r>
              <a:rPr lang="en-US" sz="2000" b="1" dirty="0" smtClean="0">
                <a:solidFill>
                  <a:srgbClr val="222222"/>
                </a:solidFill>
                <a:latin typeface="Quattrocento"/>
                <a:ea typeface="Quattrocento"/>
                <a:cs typeface="Quattrocento"/>
                <a:sym typeface="Quattrocento"/>
              </a:rPr>
              <a:t>Youth Service Bureau</a:t>
            </a:r>
            <a:r>
              <a:rPr lang="en-US" sz="2000" dirty="0">
                <a:solidFill>
                  <a:srgbClr val="222222"/>
                </a:solidFill>
                <a:latin typeface="Quattrocento"/>
                <a:ea typeface="Quattrocento"/>
                <a:cs typeface="Quattrocento"/>
                <a:sym typeface="Quattrocento"/>
              </a:rPr>
              <a:t> – </a:t>
            </a:r>
            <a:r>
              <a:rPr lang="en-US" sz="2000" dirty="0" smtClean="0">
                <a:solidFill>
                  <a:srgbClr val="222222"/>
                </a:solidFill>
                <a:latin typeface="Quattrocento"/>
                <a:ea typeface="Quattrocento"/>
                <a:cs typeface="Quattrocento"/>
                <a:sym typeface="Quattrocento"/>
              </a:rPr>
              <a:t>Mark Tracy</a:t>
            </a:r>
          </a:p>
          <a:p>
            <a:pPr marL="0" lvl="0" indent="0">
              <a:spcBef>
                <a:spcPts val="0"/>
              </a:spcBef>
              <a:buNone/>
            </a:pPr>
            <a:r>
              <a:rPr lang="en-US" sz="2000" b="1" dirty="0" smtClean="0">
                <a:solidFill>
                  <a:srgbClr val="222222"/>
                </a:solidFill>
                <a:latin typeface="Quattrocento"/>
                <a:ea typeface="Quattrocento"/>
                <a:cs typeface="Quattrocento"/>
                <a:sym typeface="Quattrocento"/>
              </a:rPr>
              <a:t>The Humane Society of Putnam County</a:t>
            </a:r>
            <a:r>
              <a:rPr lang="en-US" sz="2000" dirty="0">
                <a:solidFill>
                  <a:srgbClr val="222222"/>
                </a:solidFill>
                <a:latin typeface="Quattrocento"/>
                <a:ea typeface="Quattrocento"/>
                <a:cs typeface="Quattrocento"/>
                <a:sym typeface="Quattrocento"/>
              </a:rPr>
              <a:t> – </a:t>
            </a:r>
            <a:r>
              <a:rPr lang="en-US" sz="2000" dirty="0" smtClean="0">
                <a:solidFill>
                  <a:srgbClr val="222222"/>
                </a:solidFill>
                <a:latin typeface="Quattrocento"/>
                <a:ea typeface="Quattrocento"/>
                <a:cs typeface="Quattrocento"/>
                <a:sym typeface="Quattrocento"/>
              </a:rPr>
              <a:t>Mike Tracy</a:t>
            </a:r>
          </a:p>
          <a:p>
            <a:pPr marL="0" indent="0">
              <a:spcBef>
                <a:spcPts val="0"/>
              </a:spcBef>
              <a:buNone/>
            </a:pPr>
            <a:r>
              <a:rPr lang="en-US" sz="2000" b="1" dirty="0" smtClean="0">
                <a:solidFill>
                  <a:srgbClr val="222222"/>
                </a:solidFill>
                <a:latin typeface="Quattrocento"/>
                <a:ea typeface="Quattrocento"/>
                <a:cs typeface="Quattrocento"/>
                <a:sym typeface="Quattrocento"/>
              </a:rPr>
              <a:t>ACE Scholarships | BBBS of Colorado | Florence </a:t>
            </a:r>
            <a:r>
              <a:rPr lang="en-US" sz="2000" b="1" dirty="0" err="1" smtClean="0">
                <a:solidFill>
                  <a:srgbClr val="222222"/>
                </a:solidFill>
                <a:latin typeface="Quattrocento"/>
                <a:ea typeface="Quattrocento"/>
                <a:cs typeface="Quattrocento"/>
                <a:sym typeface="Quattrocento"/>
              </a:rPr>
              <a:t>Crittenton</a:t>
            </a:r>
            <a:r>
              <a:rPr lang="en-US" sz="2000" b="1" dirty="0" smtClean="0">
                <a:solidFill>
                  <a:srgbClr val="222222"/>
                </a:solidFill>
                <a:latin typeface="Quattrocento"/>
                <a:ea typeface="Quattrocento"/>
                <a:cs typeface="Quattrocento"/>
                <a:sym typeface="Quattrocento"/>
              </a:rPr>
              <a:t> Services of Colorado | Food Bank of the Rockies | Tennyson Center for Children | Global Foodbanking Network | Women’s Bean Project</a:t>
            </a:r>
            <a:r>
              <a:rPr lang="en-US" sz="2000" dirty="0">
                <a:solidFill>
                  <a:srgbClr val="222222"/>
                </a:solidFill>
                <a:latin typeface="Quattrocento"/>
                <a:ea typeface="Quattrocento"/>
                <a:cs typeface="Quattrocento"/>
                <a:sym typeface="Quattrocento"/>
              </a:rPr>
              <a:t> </a:t>
            </a:r>
            <a:r>
              <a:rPr lang="en-US" sz="2000" dirty="0" smtClean="0">
                <a:solidFill>
                  <a:srgbClr val="222222"/>
                </a:solidFill>
                <a:latin typeface="Quattrocento"/>
                <a:ea typeface="Quattrocento"/>
                <a:cs typeface="Quattrocento"/>
                <a:sym typeface="Quattrocento"/>
              </a:rPr>
              <a:t>–</a:t>
            </a:r>
            <a:r>
              <a:rPr lang="en-US" sz="2000" b="1" dirty="0" smtClean="0">
                <a:solidFill>
                  <a:srgbClr val="222222"/>
                </a:solidFill>
                <a:latin typeface="Quattrocento"/>
                <a:ea typeface="Quattrocento"/>
                <a:cs typeface="Quattrocento"/>
                <a:sym typeface="Quattrocento"/>
              </a:rPr>
              <a:t> </a:t>
            </a:r>
            <a:r>
              <a:rPr lang="en-US" sz="2000" dirty="0">
                <a:solidFill>
                  <a:srgbClr val="222222"/>
                </a:solidFill>
                <a:latin typeface="Quattrocento"/>
                <a:ea typeface="Quattrocento"/>
                <a:cs typeface="Quattrocento"/>
                <a:sym typeface="Quattrocento"/>
              </a:rPr>
              <a:t>Ryan </a:t>
            </a:r>
            <a:r>
              <a:rPr lang="en-US" sz="2000" dirty="0" smtClean="0">
                <a:solidFill>
                  <a:srgbClr val="222222"/>
                </a:solidFill>
                <a:latin typeface="Quattrocento"/>
                <a:ea typeface="Quattrocento"/>
                <a:cs typeface="Quattrocento"/>
                <a:sym typeface="Quattrocento"/>
              </a:rPr>
              <a:t>Tracy</a:t>
            </a:r>
            <a:endParaRPr lang="en-US" sz="2000" b="1" dirty="0" smtClean="0">
              <a:solidFill>
                <a:srgbClr val="222222"/>
              </a:solidFill>
              <a:latin typeface="Quattrocento"/>
              <a:ea typeface="Quattrocento"/>
              <a:cs typeface="Quattrocento"/>
              <a:sym typeface="Quattrocento"/>
            </a:endParaRPr>
          </a:p>
          <a:p>
            <a:pPr marL="0" lvl="0" indent="0">
              <a:spcBef>
                <a:spcPts val="0"/>
              </a:spcBef>
              <a:buNone/>
            </a:pPr>
            <a:r>
              <a:rPr lang="en-US" sz="2000" b="1" dirty="0" smtClean="0">
                <a:solidFill>
                  <a:srgbClr val="222222"/>
                </a:solidFill>
                <a:latin typeface="Quattrocento"/>
                <a:ea typeface="Quattrocento"/>
                <a:cs typeface="Quattrocento"/>
                <a:sym typeface="Quattrocento"/>
              </a:rPr>
              <a:t>Fellowship for International Community | Water Legacy</a:t>
            </a:r>
            <a:r>
              <a:rPr lang="en-US" sz="2000" dirty="0">
                <a:solidFill>
                  <a:srgbClr val="222222"/>
                </a:solidFill>
                <a:latin typeface="Quattrocento"/>
                <a:ea typeface="Quattrocento"/>
                <a:cs typeface="Quattrocento"/>
                <a:sym typeface="Quattrocento"/>
              </a:rPr>
              <a:t> </a:t>
            </a:r>
            <a:r>
              <a:rPr lang="en-US" sz="2000" dirty="0" smtClean="0">
                <a:solidFill>
                  <a:srgbClr val="222222"/>
                </a:solidFill>
                <a:latin typeface="Quattrocento"/>
                <a:ea typeface="Quattrocento"/>
                <a:cs typeface="Quattrocento"/>
                <a:sym typeface="Quattrocento"/>
              </a:rPr>
              <a:t>–</a:t>
            </a:r>
          </a:p>
          <a:p>
            <a:pPr marL="0" lvl="0" indent="0">
              <a:spcBef>
                <a:spcPts val="0"/>
              </a:spcBef>
              <a:buNone/>
            </a:pPr>
            <a:r>
              <a:rPr lang="en-US" sz="2000" dirty="0" smtClean="0">
                <a:solidFill>
                  <a:srgbClr val="222222"/>
                </a:solidFill>
                <a:latin typeface="Quattrocento"/>
                <a:ea typeface="Quattrocento"/>
                <a:cs typeface="Quattrocento"/>
                <a:sym typeface="Quattrocento"/>
              </a:rPr>
              <a:t>Steven George</a:t>
            </a:r>
          </a:p>
          <a:p>
            <a:pPr marL="0" lvl="0" indent="0">
              <a:spcBef>
                <a:spcPts val="0"/>
              </a:spcBef>
              <a:buNone/>
            </a:pPr>
            <a:endParaRPr lang="en-US" dirty="0" smtClean="0">
              <a:solidFill>
                <a:srgbClr val="222222"/>
              </a:solidFill>
              <a:latin typeface="Quattrocento"/>
              <a:ea typeface="Quattrocento"/>
              <a:cs typeface="Quattrocento"/>
              <a:sym typeface="Quattrocento"/>
            </a:endParaRPr>
          </a:p>
          <a:p>
            <a:pPr marL="0" lvl="0" indent="0">
              <a:spcBef>
                <a:spcPts val="0"/>
              </a:spcBef>
              <a:buNone/>
            </a:pPr>
            <a:endParaRPr dirty="0"/>
          </a:p>
        </p:txBody>
      </p:sp>
      <p:sp>
        <p:nvSpPr>
          <p:cNvPr id="158" name="Shape 158"/>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5400" dirty="0">
                <a:solidFill>
                  <a:schemeClr val="dk2"/>
                </a:solidFill>
                <a:latin typeface="Quattrocento"/>
                <a:ea typeface="Quattrocento"/>
                <a:cs typeface="Quattrocento"/>
                <a:sym typeface="Quattrocento"/>
              </a:rPr>
              <a:t>3G Matching Grants</a:t>
            </a:r>
          </a:p>
        </p:txBody>
      </p:sp>
    </p:spTree>
    <p:extLst>
      <p:ext uri="{BB962C8B-B14F-4D97-AF65-F5344CB8AC3E}">
        <p14:creationId xmlns:p14="http://schemas.microsoft.com/office/powerpoint/2010/main" val="21280806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YPC Recap</a:t>
            </a:r>
            <a:endParaRPr lang="en-US" dirty="0"/>
          </a:p>
        </p:txBody>
      </p:sp>
      <p:sp>
        <p:nvSpPr>
          <p:cNvPr id="3" name="Content Placeholder 2"/>
          <p:cNvSpPr>
            <a:spLocks noGrp="1"/>
          </p:cNvSpPr>
          <p:nvPr>
            <p:ph sz="quarter" idx="13"/>
          </p:nvPr>
        </p:nvSpPr>
        <p:spPr/>
        <p:txBody>
          <a:bodyPr/>
          <a:lstStyle/>
          <a:p>
            <a:r>
              <a:rPr lang="en-US" b="1" dirty="0" smtClean="0"/>
              <a:t>Midwest Regional Gathering in Indianapolis</a:t>
            </a:r>
          </a:p>
          <a:p>
            <a:r>
              <a:rPr lang="en-US" b="1" dirty="0" smtClean="0"/>
              <a:t>Attendees: </a:t>
            </a:r>
            <a:r>
              <a:rPr lang="en-US" dirty="0" smtClean="0"/>
              <a:t>Linda, Kristin, Jake &amp; Mike</a:t>
            </a:r>
          </a:p>
          <a:p>
            <a:r>
              <a:rPr lang="en-US" dirty="0" smtClean="0"/>
              <a:t>Mike served as a Program Fellow for YPC</a:t>
            </a:r>
          </a:p>
          <a:p>
            <a:pPr marL="411480" lvl="1" indent="0">
              <a:buNone/>
            </a:pPr>
            <a:endParaRPr lang="en-US" dirty="0"/>
          </a:p>
        </p:txBody>
      </p:sp>
      <p:pic>
        <p:nvPicPr>
          <p:cNvPr id="5" name="Content Placeholder 4" descr="FullSizeRender.jpg"/>
          <p:cNvPicPr>
            <a:picLocks noGrp="1" noChangeAspect="1"/>
          </p:cNvPicPr>
          <p:nvPr>
            <p:ph sz="quarter" idx="14"/>
          </p:nvPr>
        </p:nvPicPr>
        <p:blipFill>
          <a:blip r:embed="rId2">
            <a:extLst>
              <a:ext uri="{28A0092B-C50C-407E-A947-70E740481C1C}">
                <a14:useLocalDpi xmlns:a14="http://schemas.microsoft.com/office/drawing/2010/main" val="0"/>
              </a:ext>
            </a:extLst>
          </a:blip>
          <a:srcRect l="-15411" r="-15411"/>
          <a:stretch>
            <a:fillRect/>
          </a:stretch>
        </p:blipFill>
        <p:spPr>
          <a:xfrm>
            <a:off x="4645025" y="2239963"/>
            <a:ext cx="3803650" cy="3876675"/>
          </a:xfrm>
        </p:spPr>
      </p:pic>
    </p:spTree>
    <p:extLst>
      <p:ext uri="{BB962C8B-B14F-4D97-AF65-F5344CB8AC3E}">
        <p14:creationId xmlns:p14="http://schemas.microsoft.com/office/powerpoint/2010/main" val="17558924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First family activity - August 2014 at Share the Harvest Food Pantry. </a:t>
            </a:r>
          </a:p>
          <a:p>
            <a:pPr lvl="1"/>
            <a:r>
              <a:rPr lang="en-US" dirty="0" smtClean="0"/>
              <a:t>25 </a:t>
            </a:r>
            <a:r>
              <a:rPr lang="en-US" dirty="0"/>
              <a:t>+  2G, 3G, and 4G family </a:t>
            </a:r>
            <a:r>
              <a:rPr lang="en-US" dirty="0" smtClean="0"/>
              <a:t>volunteers</a:t>
            </a:r>
          </a:p>
          <a:p>
            <a:r>
              <a:rPr lang="en-US" b="1" dirty="0" smtClean="0"/>
              <a:t>Wonderland Camp</a:t>
            </a:r>
          </a:p>
          <a:p>
            <a:r>
              <a:rPr lang="en-US" dirty="0"/>
              <a:t>To provide a fun, educational camp experience for children, teenagers and adults who have disabilities; to offer a respite from daily care giving for their family members and healthcare workers; and to provide and nurture a personal development experience for volunteers and staff.</a:t>
            </a:r>
            <a:endParaRPr lang="en-US" sz="2000" dirty="0"/>
          </a:p>
          <a:p>
            <a:r>
              <a:rPr lang="en-US" b="1" dirty="0" smtClean="0"/>
              <a:t>Tuesday , August 4</a:t>
            </a:r>
            <a:r>
              <a:rPr lang="en-US" b="1" baseline="30000" dirty="0" smtClean="0"/>
              <a:t>th</a:t>
            </a:r>
            <a:r>
              <a:rPr lang="en-US" b="1" dirty="0" smtClean="0"/>
              <a:t> from 6:00 pm – 8:30 pm</a:t>
            </a:r>
          </a:p>
          <a:p>
            <a:pPr lvl="1"/>
            <a:r>
              <a:rPr lang="en-US" dirty="0" smtClean="0"/>
              <a:t>Help setup a carnival for the campers and other projects</a:t>
            </a:r>
          </a:p>
        </p:txBody>
      </p:sp>
      <p:sp>
        <p:nvSpPr>
          <p:cNvPr id="3" name="Title 2"/>
          <p:cNvSpPr>
            <a:spLocks noGrp="1"/>
          </p:cNvSpPr>
          <p:nvPr>
            <p:ph type="title"/>
          </p:nvPr>
        </p:nvSpPr>
        <p:spPr/>
        <p:txBody>
          <a:bodyPr/>
          <a:lstStyle/>
          <a:p>
            <a:pPr algn="r"/>
            <a:r>
              <a:rPr lang="en-US" sz="4800" dirty="0" smtClean="0"/>
              <a:t>Tracy Family Outreach</a:t>
            </a:r>
            <a:endParaRPr lang="en-US" sz="4800" dirty="0"/>
          </a:p>
        </p:txBody>
      </p:sp>
      <p:pic>
        <p:nvPicPr>
          <p:cNvPr id="4" name="Picture 3" descr="wonderland-camp-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800"/>
            <a:ext cx="1676400" cy="1667164"/>
          </a:xfrm>
          <a:prstGeom prst="rect">
            <a:avLst/>
          </a:prstGeom>
        </p:spPr>
      </p:pic>
    </p:spTree>
    <p:extLst>
      <p:ext uri="{BB962C8B-B14F-4D97-AF65-F5344CB8AC3E}">
        <p14:creationId xmlns:p14="http://schemas.microsoft.com/office/powerpoint/2010/main" val="21408842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71600" y="-152400"/>
            <a:ext cx="6172200" cy="1371600"/>
          </a:xfrm>
        </p:spPr>
        <p:txBody>
          <a:bodyPr/>
          <a:lstStyle/>
          <a:p>
            <a:r>
              <a:rPr lang="en-US" dirty="0" smtClean="0"/>
              <a:t>Agenda</a:t>
            </a:r>
            <a:endParaRPr lang="en-US" dirty="0"/>
          </a:p>
        </p:txBody>
      </p:sp>
      <p:sp>
        <p:nvSpPr>
          <p:cNvPr id="2" name="Content Placeholder 1"/>
          <p:cNvSpPr>
            <a:spLocks noGrp="1"/>
          </p:cNvSpPr>
          <p:nvPr>
            <p:ph type="body" sz="half" idx="4294967295"/>
          </p:nvPr>
        </p:nvSpPr>
        <p:spPr>
          <a:xfrm>
            <a:off x="1219200" y="4495800"/>
            <a:ext cx="6705600" cy="2133600"/>
          </a:xfrm>
        </p:spPr>
        <p:txBody>
          <a:bodyPr>
            <a:normAutofit fontScale="25000" lnSpcReduction="20000"/>
          </a:bodyPr>
          <a:lstStyle/>
          <a:p>
            <a:pPr marL="457200" indent="-457200">
              <a:buFont typeface="+mj-lt"/>
              <a:buAutoNum type="arabicPeriod"/>
            </a:pPr>
            <a:r>
              <a:rPr lang="en-US" sz="7200" dirty="0" smtClean="0"/>
              <a:t>TFF Update				Aunt Jean</a:t>
            </a:r>
          </a:p>
          <a:p>
            <a:pPr marL="457200" indent="-457200">
              <a:buFont typeface="+mj-lt"/>
              <a:buAutoNum type="arabicPeriod"/>
            </a:pPr>
            <a:r>
              <a:rPr lang="en-US" sz="7200" dirty="0" smtClean="0"/>
              <a:t>NGAB Update			Megan, Kevin</a:t>
            </a:r>
          </a:p>
          <a:p>
            <a:pPr marL="457200" indent="-457200">
              <a:buFont typeface="+mj-lt"/>
              <a:buAutoNum type="arabicPeriod"/>
            </a:pPr>
            <a:r>
              <a:rPr lang="en-US" sz="7200" dirty="0" smtClean="0"/>
              <a:t>NG and MG Review/Voting		Teresa, Mike</a:t>
            </a:r>
          </a:p>
          <a:p>
            <a:pPr marL="457200" indent="-457200">
              <a:buFont typeface="+mj-lt"/>
              <a:buAutoNum type="arabicPeriod"/>
            </a:pPr>
            <a:r>
              <a:rPr lang="en-US" sz="7200" dirty="0" smtClean="0"/>
              <a:t>2014 YPC Conference Recap		Kristin, Jake</a:t>
            </a:r>
          </a:p>
          <a:p>
            <a:pPr marL="457200" indent="-457200">
              <a:buFont typeface="+mj-lt"/>
              <a:buAutoNum type="arabicPeriod"/>
            </a:pPr>
            <a:r>
              <a:rPr lang="en-US" sz="7200" dirty="0" smtClean="0"/>
              <a:t>Tracy Family Outreach		Diana, Christine</a:t>
            </a:r>
          </a:p>
          <a:p>
            <a:pPr marL="457200" indent="-457200">
              <a:buFont typeface="+mj-lt"/>
              <a:buAutoNum type="arabicPeriod"/>
            </a:pPr>
            <a:r>
              <a:rPr lang="en-US" sz="7200" dirty="0" smtClean="0"/>
              <a:t>Alzheimer’s Initiative			Uncle John, Kristin</a:t>
            </a:r>
          </a:p>
          <a:p>
            <a:pPr marL="457200" indent="-457200">
              <a:buFont typeface="+mj-lt"/>
              <a:buAutoNum type="arabicPeriod"/>
            </a:pPr>
            <a:r>
              <a:rPr lang="en-US" sz="7200" dirty="0" smtClean="0"/>
              <a:t>Group Picture			Christine</a:t>
            </a:r>
          </a:p>
          <a:p>
            <a:pPr marL="457200" indent="-457200" algn="ctr">
              <a:buFont typeface="+mj-lt"/>
              <a:buAutoNum type="arabicPeriod"/>
            </a:pPr>
            <a:endParaRPr lang="en-US" dirty="0"/>
          </a:p>
        </p:txBody>
      </p:sp>
      <p:pic>
        <p:nvPicPr>
          <p:cNvPr id="8" name="Picture 7" descr="IMG_34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143000"/>
            <a:ext cx="4064000" cy="3048000"/>
          </a:xfrm>
          <a:prstGeom prst="rect">
            <a:avLst/>
          </a:prstGeom>
        </p:spPr>
      </p:pic>
    </p:spTree>
    <p:extLst>
      <p:ext uri="{BB962C8B-B14F-4D97-AF65-F5344CB8AC3E}">
        <p14:creationId xmlns:p14="http://schemas.microsoft.com/office/powerpoint/2010/main" val="6078919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nderland Camp Volunteer Flyer 2015 Final 2.pdf"/>
          <p:cNvPicPr>
            <a:picLocks noGrp="1" noChangeAspect="1"/>
          </p:cNvPicPr>
          <p:nvPr>
            <p:ph idx="4294967295"/>
          </p:nvPr>
        </p:nvPicPr>
        <p:blipFill>
          <a:blip r:embed="rId2">
            <a:extLst>
              <a:ext uri="{28A0092B-C50C-407E-A947-70E740481C1C}">
                <a14:useLocalDpi xmlns:a14="http://schemas.microsoft.com/office/drawing/2010/main" val="0"/>
              </a:ext>
            </a:extLst>
          </a:blip>
          <a:srcRect l="-79260" r="-79260"/>
          <a:stretch>
            <a:fillRect/>
          </a:stretch>
        </p:blipFill>
        <p:spPr>
          <a:xfrm>
            <a:off x="-2362200" y="76200"/>
            <a:ext cx="13547725" cy="6781800"/>
          </a:xfrm>
        </p:spPr>
      </p:pic>
    </p:spTree>
    <p:extLst>
      <p:ext uri="{BB962C8B-B14F-4D97-AF65-F5344CB8AC3E}">
        <p14:creationId xmlns:p14="http://schemas.microsoft.com/office/powerpoint/2010/main" val="38528994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1262" y="257579"/>
            <a:ext cx="6084463" cy="1239927"/>
          </a:xfrm>
        </p:spPr>
        <p:txBody>
          <a:bodyPr/>
          <a:lstStyle/>
          <a:p>
            <a:r>
              <a:rPr lang="en-US" sz="4000" b="1" dirty="0" smtClean="0">
                <a:latin typeface="Aharoni" panose="02010803020104030203" pitchFamily="2" charset="-79"/>
                <a:cs typeface="Aharoni" panose="02010803020104030203" pitchFamily="2" charset="-79"/>
              </a:rPr>
              <a:t>WALK TO END ALZHEIMER’S </a:t>
            </a:r>
            <a:r>
              <a:rPr lang="en-US" b="1" dirty="0" smtClean="0">
                <a:solidFill>
                  <a:schemeClr val="bg1"/>
                </a:solidFill>
                <a:latin typeface="Aharoni" panose="02010803020104030203" pitchFamily="2" charset="-79"/>
                <a:cs typeface="Aharoni" panose="02010803020104030203" pitchFamily="2" charset="-79"/>
              </a:rPr>
              <a:t/>
            </a:r>
            <a:br>
              <a:rPr lang="en-US" b="1" dirty="0" smtClean="0">
                <a:solidFill>
                  <a:schemeClr val="bg1"/>
                </a:solidFill>
                <a:latin typeface="Aharoni" panose="02010803020104030203" pitchFamily="2" charset="-79"/>
                <a:cs typeface="Aharoni" panose="02010803020104030203" pitchFamily="2" charset="-79"/>
              </a:rPr>
            </a:br>
            <a:r>
              <a:rPr lang="en-US" sz="3200" dirty="0" smtClean="0">
                <a:solidFill>
                  <a:schemeClr val="tx1"/>
                </a:solidFill>
                <a:latin typeface="Aharoni" panose="02010803020104030203" pitchFamily="2" charset="-79"/>
                <a:cs typeface="Aharoni" panose="02010803020104030203" pitchFamily="2" charset="-79"/>
              </a:rPr>
              <a:t>Fall 2015 Dates &amp; Locations</a:t>
            </a:r>
            <a:endParaRPr lang="en-US" sz="3200" dirty="0">
              <a:solidFill>
                <a:schemeClr val="tx1"/>
              </a:solidFill>
              <a:latin typeface="Aharoni" panose="02010803020104030203" pitchFamily="2" charset="-79"/>
              <a:cs typeface="Aharoni" panose="02010803020104030203" pitchFamily="2" charset="-79"/>
            </a:endParaRPr>
          </a:p>
        </p:txBody>
      </p:sp>
      <p:sp>
        <p:nvSpPr>
          <p:cNvPr id="8" name="Content Placeholder 7"/>
          <p:cNvSpPr>
            <a:spLocks noGrp="1"/>
          </p:cNvSpPr>
          <p:nvPr>
            <p:ph sz="half" idx="4294967295"/>
          </p:nvPr>
        </p:nvSpPr>
        <p:spPr>
          <a:xfrm>
            <a:off x="533400" y="2057400"/>
            <a:ext cx="4076700" cy="4613812"/>
          </a:xfrm>
          <a:prstGeom prst="rect">
            <a:avLst/>
          </a:prstGeom>
        </p:spPr>
        <p:txBody>
          <a:bodyPr>
            <a:normAutofit/>
          </a:bodyPr>
          <a:lstStyle/>
          <a:p>
            <a:pPr>
              <a:lnSpc>
                <a:spcPct val="110000"/>
              </a:lnSpc>
            </a:pPr>
            <a:r>
              <a:rPr lang="en-US" sz="2250" dirty="0" smtClean="0">
                <a:solidFill>
                  <a:schemeClr val="tx2"/>
                </a:solidFill>
              </a:rPr>
              <a:t>Quincy, IL: Thurs. </a:t>
            </a:r>
            <a:r>
              <a:rPr lang="en-US" sz="2250" dirty="0" smtClean="0">
                <a:solidFill>
                  <a:schemeClr val="tx2"/>
                </a:solidFill>
                <a:sym typeface="Wingdings" panose="05000000000000000000" pitchFamily="2" charset="2"/>
              </a:rPr>
              <a:t>9/3</a:t>
            </a:r>
            <a:endParaRPr lang="en-US" sz="2250" dirty="0" smtClean="0">
              <a:solidFill>
                <a:schemeClr val="tx2"/>
              </a:solidFill>
            </a:endParaRPr>
          </a:p>
          <a:p>
            <a:pPr>
              <a:lnSpc>
                <a:spcPct val="110000"/>
              </a:lnSpc>
            </a:pPr>
            <a:r>
              <a:rPr lang="en-US" sz="2250" dirty="0" smtClean="0">
                <a:solidFill>
                  <a:schemeClr val="tx1"/>
                </a:solidFill>
              </a:rPr>
              <a:t>St. Louis, MO: Sat. </a:t>
            </a:r>
            <a:r>
              <a:rPr lang="en-US" sz="2250" dirty="0" smtClean="0">
                <a:solidFill>
                  <a:schemeClr val="tx1"/>
                </a:solidFill>
                <a:sym typeface="Wingdings" panose="05000000000000000000" pitchFamily="2" charset="2"/>
              </a:rPr>
              <a:t>9/12</a:t>
            </a:r>
          </a:p>
          <a:p>
            <a:pPr>
              <a:lnSpc>
                <a:spcPct val="110000"/>
              </a:lnSpc>
            </a:pPr>
            <a:r>
              <a:rPr lang="en-US" sz="2250" dirty="0" smtClean="0">
                <a:solidFill>
                  <a:schemeClr val="tx2"/>
                </a:solidFill>
                <a:sym typeface="Wingdings" panose="05000000000000000000" pitchFamily="2" charset="2"/>
              </a:rPr>
              <a:t>Springfield, IL: Sat. 9/19</a:t>
            </a:r>
          </a:p>
          <a:p>
            <a:pPr>
              <a:lnSpc>
                <a:spcPct val="110000"/>
              </a:lnSpc>
            </a:pPr>
            <a:r>
              <a:rPr lang="en-US" sz="2250" dirty="0" smtClean="0">
                <a:solidFill>
                  <a:schemeClr val="tx1"/>
                </a:solidFill>
              </a:rPr>
              <a:t>Chicago</a:t>
            </a:r>
            <a:r>
              <a:rPr lang="en-US" sz="2250" dirty="0">
                <a:solidFill>
                  <a:schemeClr val="tx1"/>
                </a:solidFill>
              </a:rPr>
              <a:t>, IL: </a:t>
            </a:r>
            <a:r>
              <a:rPr lang="en-US" sz="2250" dirty="0" smtClean="0">
                <a:solidFill>
                  <a:schemeClr val="tx1"/>
                </a:solidFill>
              </a:rPr>
              <a:t>Sun. 9/27</a:t>
            </a:r>
            <a:endParaRPr lang="en-US" sz="2250" dirty="0" smtClean="0">
              <a:solidFill>
                <a:schemeClr val="tx1"/>
              </a:solidFill>
              <a:sym typeface="Wingdings" panose="05000000000000000000" pitchFamily="2" charset="2"/>
            </a:endParaRPr>
          </a:p>
          <a:p>
            <a:pPr>
              <a:lnSpc>
                <a:spcPct val="110000"/>
              </a:lnSpc>
            </a:pPr>
            <a:r>
              <a:rPr lang="en-US" sz="2250" dirty="0" smtClean="0">
                <a:solidFill>
                  <a:schemeClr val="tx2"/>
                </a:solidFill>
                <a:sym typeface="Wingdings" panose="05000000000000000000" pitchFamily="2" charset="2"/>
              </a:rPr>
              <a:t>Denver, CO: Sat. 9/19</a:t>
            </a:r>
          </a:p>
          <a:p>
            <a:pPr>
              <a:lnSpc>
                <a:spcPct val="110000"/>
              </a:lnSpc>
            </a:pPr>
            <a:r>
              <a:rPr lang="en-US" sz="2250" dirty="0" smtClean="0">
                <a:solidFill>
                  <a:schemeClr val="tx1"/>
                </a:solidFill>
                <a:sym typeface="Wingdings" panose="05000000000000000000" pitchFamily="2" charset="2"/>
              </a:rPr>
              <a:t>Milwaukee, WI: Sun. 9/20</a:t>
            </a:r>
          </a:p>
          <a:p>
            <a:pPr>
              <a:lnSpc>
                <a:spcPct val="110000"/>
              </a:lnSpc>
            </a:pPr>
            <a:r>
              <a:rPr lang="en-US" sz="2250" dirty="0" smtClean="0">
                <a:solidFill>
                  <a:schemeClr val="tx2"/>
                </a:solidFill>
                <a:sym typeface="Wingdings" panose="05000000000000000000" pitchFamily="2" charset="2"/>
              </a:rPr>
              <a:t>Bentonville, AR: Sat. 9/12</a:t>
            </a:r>
          </a:p>
          <a:p>
            <a:pPr>
              <a:lnSpc>
                <a:spcPct val="110000"/>
              </a:lnSpc>
            </a:pPr>
            <a:r>
              <a:rPr lang="en-US" sz="2250" dirty="0" smtClean="0">
                <a:solidFill>
                  <a:schemeClr val="tx1"/>
                </a:solidFill>
                <a:sym typeface="Wingdings" panose="05000000000000000000" pitchFamily="2" charset="2"/>
              </a:rPr>
              <a:t>Newport, RI: Sun. 9/27</a:t>
            </a:r>
          </a:p>
          <a:p>
            <a:pPr>
              <a:lnSpc>
                <a:spcPct val="110000"/>
              </a:lnSpc>
            </a:pPr>
            <a:r>
              <a:rPr lang="en-US" sz="2250" dirty="0" smtClean="0">
                <a:solidFill>
                  <a:schemeClr val="tx2"/>
                </a:solidFill>
              </a:rPr>
              <a:t>Camdenton, MO: Sat. </a:t>
            </a:r>
            <a:r>
              <a:rPr lang="en-US" sz="2250" dirty="0" smtClean="0">
                <a:solidFill>
                  <a:schemeClr val="tx2"/>
                </a:solidFill>
                <a:sym typeface="Wingdings" panose="05000000000000000000" pitchFamily="2" charset="2"/>
              </a:rPr>
              <a:t>9/26</a:t>
            </a:r>
          </a:p>
          <a:p>
            <a:endParaRPr lang="en-US" sz="2250" dirty="0" smtClean="0">
              <a:solidFill>
                <a:schemeClr val="bg1"/>
              </a:solidFill>
            </a:endParaRPr>
          </a:p>
          <a:p>
            <a:endParaRPr lang="en-US" sz="2250" dirty="0">
              <a:solidFill>
                <a:schemeClr val="bg1"/>
              </a:solidFill>
            </a:endParaRPr>
          </a:p>
        </p:txBody>
      </p:sp>
      <p:sp>
        <p:nvSpPr>
          <p:cNvPr id="9" name="Content Placeholder 8"/>
          <p:cNvSpPr>
            <a:spLocks noGrp="1"/>
          </p:cNvSpPr>
          <p:nvPr>
            <p:ph sz="half" idx="4294967295"/>
          </p:nvPr>
        </p:nvSpPr>
        <p:spPr>
          <a:xfrm>
            <a:off x="4648200" y="2010181"/>
            <a:ext cx="4114800" cy="4433507"/>
          </a:xfrm>
          <a:prstGeom prst="rect">
            <a:avLst/>
          </a:prstGeom>
        </p:spPr>
        <p:txBody>
          <a:bodyPr>
            <a:normAutofit/>
          </a:bodyPr>
          <a:lstStyle/>
          <a:p>
            <a:r>
              <a:rPr lang="en-US" sz="2250" dirty="0" smtClean="0">
                <a:solidFill>
                  <a:schemeClr val="tx2"/>
                </a:solidFill>
              </a:rPr>
              <a:t>Tacoma, WA: Sun. </a:t>
            </a:r>
            <a:r>
              <a:rPr lang="en-US" sz="2250" dirty="0" smtClean="0">
                <a:solidFill>
                  <a:schemeClr val="tx2"/>
                </a:solidFill>
                <a:sym typeface="Wingdings" panose="05000000000000000000" pitchFamily="2" charset="2"/>
              </a:rPr>
              <a:t>9/13</a:t>
            </a:r>
          </a:p>
          <a:p>
            <a:r>
              <a:rPr lang="en-US" sz="2250" dirty="0" smtClean="0">
                <a:sym typeface="Wingdings" panose="05000000000000000000" pitchFamily="2" charset="2"/>
              </a:rPr>
              <a:t>Boston, MA: Sun. 9/27</a:t>
            </a:r>
          </a:p>
          <a:p>
            <a:r>
              <a:rPr lang="en-US" sz="2250" dirty="0" smtClean="0">
                <a:solidFill>
                  <a:schemeClr val="tx2"/>
                </a:solidFill>
                <a:sym typeface="Wingdings" panose="05000000000000000000" pitchFamily="2" charset="2"/>
              </a:rPr>
              <a:t>Duluth, MN: Sat. 9/12</a:t>
            </a:r>
          </a:p>
          <a:p>
            <a:r>
              <a:rPr lang="en-US" sz="2250" dirty="0" smtClean="0">
                <a:solidFill>
                  <a:schemeClr val="tx1"/>
                </a:solidFill>
                <a:sym typeface="Wingdings" panose="05000000000000000000" pitchFamily="2" charset="2"/>
              </a:rPr>
              <a:t>Indianapolis, IN: Sat. 10/10</a:t>
            </a:r>
          </a:p>
          <a:p>
            <a:r>
              <a:rPr lang="en-US" sz="2250" dirty="0">
                <a:solidFill>
                  <a:schemeClr val="tx2"/>
                </a:solidFill>
                <a:sym typeface="Wingdings" panose="05000000000000000000" pitchFamily="2" charset="2"/>
              </a:rPr>
              <a:t>New York, NY: </a:t>
            </a:r>
            <a:r>
              <a:rPr lang="en-US" sz="2250" dirty="0" smtClean="0">
                <a:solidFill>
                  <a:schemeClr val="tx2"/>
                </a:solidFill>
                <a:sym typeface="Wingdings" panose="05000000000000000000" pitchFamily="2" charset="2"/>
              </a:rPr>
              <a:t>Sun. 10/18</a:t>
            </a:r>
          </a:p>
          <a:p>
            <a:r>
              <a:rPr lang="en-US" sz="2250" dirty="0">
                <a:solidFill>
                  <a:schemeClr val="tx1"/>
                </a:solidFill>
                <a:sym typeface="Wingdings" panose="05000000000000000000" pitchFamily="2" charset="2"/>
              </a:rPr>
              <a:t>Brooklyn, NY: Sun. </a:t>
            </a:r>
            <a:r>
              <a:rPr lang="en-US" sz="2250" dirty="0" smtClean="0">
                <a:solidFill>
                  <a:schemeClr val="tx1"/>
                </a:solidFill>
                <a:sym typeface="Wingdings" panose="05000000000000000000" pitchFamily="2" charset="2"/>
              </a:rPr>
              <a:t>10/4</a:t>
            </a:r>
            <a:endParaRPr lang="en-US" sz="2250" dirty="0">
              <a:solidFill>
                <a:schemeClr val="tx1"/>
              </a:solidFill>
              <a:sym typeface="Wingdings" panose="05000000000000000000" pitchFamily="2" charset="2"/>
            </a:endParaRPr>
          </a:p>
          <a:p>
            <a:r>
              <a:rPr lang="en-US" sz="2250" dirty="0" smtClean="0">
                <a:solidFill>
                  <a:schemeClr val="tx2"/>
                </a:solidFill>
                <a:sym typeface="Wingdings" panose="05000000000000000000" pitchFamily="2" charset="2"/>
              </a:rPr>
              <a:t>Tucson, AZ: Sat. 11/7</a:t>
            </a:r>
            <a:endParaRPr lang="en-US" sz="2250" dirty="0">
              <a:solidFill>
                <a:schemeClr val="tx2"/>
              </a:solidFill>
              <a:sym typeface="Wingdings" panose="05000000000000000000" pitchFamily="2" charset="2"/>
            </a:endParaRPr>
          </a:p>
          <a:p>
            <a:r>
              <a:rPr lang="en-US" sz="2250" dirty="0" smtClean="0">
                <a:solidFill>
                  <a:schemeClr val="tx1"/>
                </a:solidFill>
                <a:sym typeface="Wingdings" panose="05000000000000000000" pitchFamily="2" charset="2"/>
              </a:rPr>
              <a:t>Naples, FL: Sat. 11/7</a:t>
            </a:r>
            <a:endParaRPr lang="en-US" sz="2250" dirty="0">
              <a:solidFill>
                <a:schemeClr val="tx1"/>
              </a:solidFill>
              <a:sym typeface="Wingdings" panose="05000000000000000000" pitchFamily="2" charset="2"/>
            </a:endParaRPr>
          </a:p>
        </p:txBody>
      </p:sp>
      <p:pic>
        <p:nvPicPr>
          <p:cNvPr id="10" name="Picture 9"/>
          <p:cNvPicPr>
            <a:picLocks noChangeAspect="1"/>
          </p:cNvPicPr>
          <p:nvPr/>
        </p:nvPicPr>
        <p:blipFill>
          <a:blip r:embed="rId3"/>
          <a:stretch>
            <a:fillRect/>
          </a:stretch>
        </p:blipFill>
        <p:spPr>
          <a:xfrm>
            <a:off x="6278451" y="0"/>
            <a:ext cx="2865549" cy="1714500"/>
          </a:xfrm>
          <a:prstGeom prst="rect">
            <a:avLst/>
          </a:prstGeom>
        </p:spPr>
      </p:pic>
      <p:pic>
        <p:nvPicPr>
          <p:cNvPr id="11" name="Picture 10"/>
          <p:cNvPicPr>
            <a:picLocks noChangeAspect="1"/>
          </p:cNvPicPr>
          <p:nvPr/>
        </p:nvPicPr>
        <p:blipFill>
          <a:blip r:embed="rId4"/>
          <a:stretch>
            <a:fillRect/>
          </a:stretch>
        </p:blipFill>
        <p:spPr>
          <a:xfrm>
            <a:off x="4495800" y="5867400"/>
            <a:ext cx="4648200" cy="941186"/>
          </a:xfrm>
          <a:prstGeom prst="rect">
            <a:avLst/>
          </a:prstGeom>
        </p:spPr>
      </p:pic>
    </p:spTree>
    <p:extLst>
      <p:ext uri="{BB962C8B-B14F-4D97-AF65-F5344CB8AC3E}">
        <p14:creationId xmlns:p14="http://schemas.microsoft.com/office/powerpoint/2010/main" val="23132624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81000"/>
            <a:ext cx="8229600" cy="914400"/>
          </a:xfrm>
        </p:spPr>
        <p:txBody>
          <a:bodyPr/>
          <a:lstStyle/>
          <a:p>
            <a:pPr algn="ctr"/>
            <a:r>
              <a:rPr lang="en-US" altLang="en-US" sz="3600" b="1" smtClean="0"/>
              <a:t>TFF Board &amp; TFF Next Gen Advisory Board</a:t>
            </a:r>
          </a:p>
        </p:txBody>
      </p:sp>
      <p:sp>
        <p:nvSpPr>
          <p:cNvPr id="6147" name="Content Placeholder 2"/>
          <p:cNvSpPr>
            <a:spLocks noGrp="1"/>
          </p:cNvSpPr>
          <p:nvPr>
            <p:ph idx="1"/>
          </p:nvPr>
        </p:nvSpPr>
        <p:spPr/>
        <p:txBody>
          <a:bodyPr/>
          <a:lstStyle/>
          <a:p>
            <a:pPr marL="0" indent="0">
              <a:buFont typeface="Wingdings 2" pitchFamily="18" charset="2"/>
              <a:buNone/>
            </a:pPr>
            <a:endParaRPr lang="en-US" altLang="en-US" dirty="0" smtClean="0"/>
          </a:p>
          <a:p>
            <a:pPr marL="0" indent="0">
              <a:buFont typeface="Wingdings 2" pitchFamily="18" charset="2"/>
              <a:buNone/>
            </a:pPr>
            <a:endParaRPr lang="en-US" altLang="en-US" dirty="0" smtClean="0"/>
          </a:p>
        </p:txBody>
      </p:sp>
      <p:sp>
        <p:nvSpPr>
          <p:cNvPr id="6" name="Rounded Rectangular Callout 5"/>
          <p:cNvSpPr/>
          <p:nvPr/>
        </p:nvSpPr>
        <p:spPr>
          <a:xfrm>
            <a:off x="5334000" y="1447800"/>
            <a:ext cx="3124200" cy="15271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We love being on the Next Gen Board!</a:t>
            </a:r>
          </a:p>
          <a:p>
            <a:pPr algn="ctr">
              <a:defRPr/>
            </a:pPr>
            <a:r>
              <a:rPr lang="en-US" dirty="0" smtClean="0"/>
              <a:t>Our advice to you: </a:t>
            </a:r>
            <a:r>
              <a:rPr lang="en-US" i="1" dirty="0" smtClean="0"/>
              <a:t>Get involved in TFF!</a:t>
            </a:r>
            <a:r>
              <a:rPr lang="en-US" dirty="0" smtClean="0"/>
              <a:t> </a:t>
            </a:r>
            <a:endParaRPr lang="en-US" dirty="0"/>
          </a:p>
        </p:txBody>
      </p:sp>
      <p:sp>
        <p:nvSpPr>
          <p:cNvPr id="7" name="Cloud Callout 6"/>
          <p:cNvSpPr/>
          <p:nvPr/>
        </p:nvSpPr>
        <p:spPr>
          <a:xfrm>
            <a:off x="457200" y="1143000"/>
            <a:ext cx="3352800" cy="1600200"/>
          </a:xfrm>
          <a:prstGeom prst="cloudCallout">
            <a:avLst>
              <a:gd name="adj1" fmla="val -37500"/>
              <a:gd name="adj2" fmla="val 1193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Hmm…4 </a:t>
            </a:r>
            <a:r>
              <a:rPr lang="en-US" dirty="0"/>
              <a:t>of 10 are 3Gs…Are </a:t>
            </a:r>
            <a:r>
              <a:rPr lang="en-US" dirty="0" smtClean="0"/>
              <a:t>they </a:t>
            </a:r>
            <a:r>
              <a:rPr lang="en-US" dirty="0"/>
              <a:t>taking over</a:t>
            </a:r>
            <a:r>
              <a:rPr lang="en-US" dirty="0" smtClean="0"/>
              <a:t>?!!! Last year it was 3 of 10!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276600"/>
            <a:ext cx="2400300" cy="319169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581400"/>
            <a:ext cx="3886200" cy="2743200"/>
          </a:xfrm>
          <a:prstGeom prst="rect">
            <a:avLst/>
          </a:prstGeom>
        </p:spPr>
      </p:pic>
    </p:spTree>
    <p:extLst>
      <p:ext uri="{BB962C8B-B14F-4D97-AF65-F5344CB8AC3E}">
        <p14:creationId xmlns:p14="http://schemas.microsoft.com/office/powerpoint/2010/main" val="35638761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15888"/>
            <a:ext cx="7467600" cy="646112"/>
          </a:xfrm>
        </p:spPr>
        <p:txBody>
          <a:bodyPr/>
          <a:lstStyle/>
          <a:p>
            <a:pPr algn="ctr"/>
            <a:r>
              <a:rPr lang="en-US" altLang="en-US" sz="3200" b="1" dirty="0" smtClean="0">
                <a:ea typeface="ＭＳ Ｐゴシック" pitchFamily="34" charset="-128"/>
              </a:rPr>
              <a:t>3Gs on Board, NGAB, &amp; Committees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5640573"/>
              </p:ext>
            </p:extLst>
          </p:nvPr>
        </p:nvGraphicFramePr>
        <p:xfrm>
          <a:off x="0" y="809852"/>
          <a:ext cx="9144000" cy="5238671"/>
        </p:xfrm>
        <a:graphic>
          <a:graphicData uri="http://schemas.openxmlformats.org/drawingml/2006/table">
            <a:tbl>
              <a:tblPr/>
              <a:tblGrid>
                <a:gridCol w="2642449"/>
                <a:gridCol w="6501551"/>
              </a:tblGrid>
              <a:tr h="337962">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105" charset="-128"/>
                        </a:rPr>
                        <a:t>Committee</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105" charset="-128"/>
                        </a:rPr>
                        <a:t>Members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337962">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BC Teacher Fund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Jean (Chair) Jane Tracy, Mary Sullivan,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Angie Tracy</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591459">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Catholic School Education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Pat Tracy (Chair), Jane T, Susan S, Elizabeth Brown, Jean Johnson, Ray Heilmann, Father Tom Meyer, &amp;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41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Catholic School Grants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Susan S (Chair), Jane Schmidt, Sister Carol Ann, &amp;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37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Compensation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rgbClr val="000000"/>
                          </a:solidFill>
                          <a:effectLst/>
                          <a:latin typeface="Arial" charset="0"/>
                          <a:ea typeface="ＭＳ Ｐゴシック" pitchFamily="-105" charset="-128"/>
                        </a:rPr>
                        <a:t>Smitty</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(Chair), Mary, &amp;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Rob</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37962">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Education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Jean (Chair), Linda,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Angie</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Liz,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and Terry Jenkins</a:t>
                      </a:r>
                      <a:endParaRPr kumimoji="0" lang="en-US" altLang="en-US" sz="1600" b="0" i="0" u="none" strike="noStrike" cap="none" normalizeH="0" baseline="0" dirty="0" smtClean="0">
                        <a:ln>
                          <a:noFill/>
                        </a:ln>
                        <a:solidFill>
                          <a:srgbClr val="0070C0"/>
                        </a:solidFill>
                        <a:effectLst/>
                        <a:latin typeface="Arial" charset="0"/>
                        <a:ea typeface="ＭＳ Ｐゴシック" pitchFamily="-105" charset="-128"/>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591459">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105" charset="-128"/>
                        </a:rPr>
                        <a:t>Investment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Jean (Chair),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Rob,  Lauren</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Brian B, Kristin,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Scott, &amp; Mugs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Financial Advisor:  Mike Ferman – Rubin Brown</a:t>
                      </a:r>
                      <a:endParaRPr kumimoji="0" lang="en-US" altLang="en-US" sz="1600" b="1" i="0" u="none" strike="noStrike" cap="none" normalizeH="0" baseline="0" dirty="0" smtClean="0">
                        <a:ln>
                          <a:noFill/>
                        </a:ln>
                        <a:solidFill>
                          <a:srgbClr val="0070C0"/>
                        </a:solidFill>
                        <a:effectLst/>
                        <a:latin typeface="Arial" charset="0"/>
                        <a:ea typeface="ＭＳ Ｐゴシック" pitchFamily="-105" charset="-128"/>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414838">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105" charset="-128"/>
                        </a:rPr>
                        <a:t>Leadership</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Jane Tracy (Chair),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Mike Tracy, </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Anne, John O, Wanda, &amp;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Erin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591459">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Youth &amp; Family</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Don Tracy (Chair), Christie Mugerditchian,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Erica,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Adina, Terry Jenkins</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 </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337962">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3G Ozark Meeting</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Mike Tracy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(Chair),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Jake, Kristin, Megan, Christine, Kevin, &amp; Diana</a:t>
                      </a:r>
                      <a:endParaRPr kumimoji="0" lang="en-US" altLang="en-US" sz="1600" b="1" i="0" u="none" strike="noStrike" cap="none" normalizeH="0" baseline="0" dirty="0" smtClean="0">
                        <a:ln>
                          <a:noFill/>
                        </a:ln>
                        <a:solidFill>
                          <a:srgbClr val="000000"/>
                        </a:solidFill>
                        <a:effectLst/>
                        <a:latin typeface="Arial" charset="0"/>
                        <a:ea typeface="ＭＳ Ｐゴシック" pitchFamily="-105" charset="-128"/>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37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Arial" charset="0"/>
                          <a:ea typeface="ＭＳ Ｐゴシック" pitchFamily="-105" charset="-128"/>
                        </a:rPr>
                        <a:t>TFF Board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Angie, Diana, Kelsey, Lauren</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a:t>
                      </a:r>
                      <a:r>
                        <a:rPr kumimoji="0" lang="en-US" altLang="en-US" sz="1600" b="0" i="0" u="none" strike="noStrike" cap="none" normalizeH="0" baseline="0" dirty="0" err="1" smtClean="0">
                          <a:ln>
                            <a:noFill/>
                          </a:ln>
                          <a:solidFill>
                            <a:srgbClr val="000000"/>
                          </a:solidFill>
                          <a:effectLst/>
                          <a:latin typeface="Arial" charset="0"/>
                          <a:ea typeface="ＭＳ Ｐゴシック" pitchFamily="-105" charset="-128"/>
                        </a:rPr>
                        <a:t>Smitty</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John Oliver, Jim, Fred, Scott, &amp;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37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Arial" charset="0"/>
                          <a:ea typeface="ＭＳ Ｐゴシック" pitchFamily="-105" charset="-128"/>
                        </a:rPr>
                        <a:t>Next Gen Advisory Board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Megan</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(Chair), </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Christine, Diana, Kevin, &amp; Kristin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bl>
          </a:graphicData>
        </a:graphic>
      </p:graphicFrame>
    </p:spTree>
    <p:extLst>
      <p:ext uri="{BB962C8B-B14F-4D97-AF65-F5344CB8AC3E}">
        <p14:creationId xmlns:p14="http://schemas.microsoft.com/office/powerpoint/2010/main" val="22590413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a:solidFill>
            <a:schemeClr val="accent4">
              <a:lumMod val="60000"/>
              <a:lumOff val="40000"/>
            </a:schemeClr>
          </a:solidFill>
          <a:ln w="38100">
            <a:solidFill>
              <a:schemeClr val="accent3">
                <a:lumMod val="75000"/>
              </a:schemeClr>
            </a:solidFill>
          </a:ln>
        </p:spPr>
        <p:txBody>
          <a:bodyPr/>
          <a:lstStyle/>
          <a:p>
            <a:pPr algn="ctr">
              <a:defRPr/>
            </a:pPr>
            <a:r>
              <a:rPr lang="en-US" sz="3200" dirty="0" smtClean="0">
                <a:solidFill>
                  <a:schemeClr val="tx2">
                    <a:lumMod val="75000"/>
                  </a:schemeClr>
                </a:solidFill>
                <a:latin typeface="Arial Black" pitchFamily="34" charset="0"/>
              </a:rPr>
              <a:t>2013-17</a:t>
            </a:r>
            <a:br>
              <a:rPr lang="en-US" sz="3200" dirty="0" smtClean="0">
                <a:solidFill>
                  <a:schemeClr val="tx2">
                    <a:lumMod val="75000"/>
                  </a:schemeClr>
                </a:solidFill>
                <a:latin typeface="Arial Black" pitchFamily="34" charset="0"/>
              </a:rPr>
            </a:br>
            <a:r>
              <a:rPr lang="en-US" sz="3200" dirty="0" smtClean="0">
                <a:solidFill>
                  <a:schemeClr val="tx2">
                    <a:lumMod val="75000"/>
                  </a:schemeClr>
                </a:solidFill>
                <a:latin typeface="Arial Black" pitchFamily="34" charset="0"/>
              </a:rPr>
              <a:t> Long Range Strategic Plan</a:t>
            </a:r>
            <a:endParaRPr lang="en-US" sz="3200" dirty="0">
              <a:solidFill>
                <a:schemeClr val="tx2">
                  <a:lumMod val="75000"/>
                </a:schemeClr>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87493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643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2425"/>
            <a:ext cx="8686800" cy="1095375"/>
          </a:xfrm>
          <a:solidFill>
            <a:schemeClr val="accent3">
              <a:lumMod val="40000"/>
              <a:lumOff val="60000"/>
            </a:schemeClr>
          </a:solidFill>
        </p:spPr>
        <p:txBody>
          <a:bodyPr/>
          <a:lstStyle/>
          <a:p>
            <a:pPr algn="l">
              <a:defRPr/>
            </a:pPr>
            <a:r>
              <a:rPr lang="en-US" altLang="en-US" sz="2800" dirty="0" smtClean="0">
                <a:latin typeface="Arial Black" panose="020B0A04020102020204" pitchFamily="34" charset="0"/>
              </a:rPr>
              <a:t/>
            </a:r>
            <a:br>
              <a:rPr lang="en-US" altLang="en-US" sz="2800" dirty="0" smtClean="0">
                <a:latin typeface="Arial Black" panose="020B0A04020102020204" pitchFamily="34" charset="0"/>
              </a:rPr>
            </a:br>
            <a:r>
              <a:rPr lang="en-US" altLang="en-US" sz="4000" dirty="0" smtClean="0">
                <a:latin typeface="Aharoni" panose="02010803020104030203" pitchFamily="2" charset="-79"/>
                <a:cs typeface="Aharoni" panose="02010803020104030203" pitchFamily="2" charset="-79"/>
              </a:rPr>
              <a:t>Focus Area: EDUCATION</a:t>
            </a:r>
            <a:r>
              <a:rPr lang="en-US" altLang="en-US" sz="3600" dirty="0" smtClean="0"/>
              <a:t/>
            </a:r>
            <a:br>
              <a:rPr lang="en-US" altLang="en-US" sz="3600" dirty="0" smtClean="0"/>
            </a:br>
            <a:r>
              <a:rPr lang="en-US" altLang="en-US" sz="2400" dirty="0" smtClean="0"/>
              <a:t/>
            </a:r>
            <a:br>
              <a:rPr lang="en-US" altLang="en-US" sz="2400" dirty="0" smtClean="0"/>
            </a:br>
            <a:endParaRPr lang="en-US" altLang="en-US" sz="2000" dirty="0" smtClean="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00023635"/>
              </p:ext>
            </p:extLst>
          </p:nvPr>
        </p:nvGraphicFramePr>
        <p:xfrm>
          <a:off x="304800" y="1676400"/>
          <a:ext cx="8534401" cy="4343399"/>
        </p:xfrm>
        <a:graphic>
          <a:graphicData uri="http://schemas.openxmlformats.org/drawingml/2006/table">
            <a:tbl>
              <a:tblPr firstRow="1" firstCol="1" bandRow="1"/>
              <a:tblGrid>
                <a:gridCol w="1842274"/>
                <a:gridCol w="4428583"/>
                <a:gridCol w="2263544"/>
              </a:tblGrid>
              <a:tr h="550373">
                <a:tc gridSpan="3">
                  <a:txBody>
                    <a:bodyPr/>
                    <a:lstStyle/>
                    <a:p>
                      <a:pPr marL="0" marR="0" algn="ctr">
                        <a:spcBef>
                          <a:spcPts val="0"/>
                        </a:spcBef>
                        <a:spcAft>
                          <a:spcPts val="0"/>
                        </a:spcAft>
                      </a:pPr>
                      <a:r>
                        <a:rPr lang="en-US" sz="2000" b="1" dirty="0" smtClean="0">
                          <a:effectLst/>
                          <a:latin typeface="Calibri"/>
                          <a:ea typeface="Times New Roman"/>
                          <a:cs typeface="Times New Roman"/>
                        </a:rPr>
                        <a:t> </a:t>
                      </a:r>
                      <a:r>
                        <a:rPr lang="en-US" sz="2000" b="1" dirty="0">
                          <a:effectLst/>
                          <a:latin typeface="Calibri"/>
                          <a:ea typeface="Times New Roman"/>
                          <a:cs typeface="Times New Roman"/>
                        </a:rPr>
                        <a:t>PRO-ACTIVE EFFORTS IN BROWN COUNTY &amp; WEST CENTRAL ILLINOIS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r>
              <a:tr h="566884">
                <a:tc>
                  <a:txBody>
                    <a:bodyPr/>
                    <a:lstStyle/>
                    <a:p>
                      <a:pPr marL="0" marR="0" algn="ctr">
                        <a:spcBef>
                          <a:spcPts val="0"/>
                        </a:spcBef>
                        <a:spcAft>
                          <a:spcPts val="0"/>
                        </a:spcAft>
                      </a:pPr>
                      <a:r>
                        <a:rPr lang="en-US" sz="2000" b="1">
                          <a:solidFill>
                            <a:srgbClr val="0070C0"/>
                          </a:solidFill>
                          <a:effectLst/>
                          <a:latin typeface="Calibri"/>
                          <a:ea typeface="Times New Roman"/>
                          <a:cs typeface="Times New Roman"/>
                        </a:rPr>
                        <a:t>Early Childhood</a:t>
                      </a:r>
                      <a:endParaRPr lang="en-US" sz="20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b="1" dirty="0">
                          <a:solidFill>
                            <a:srgbClr val="0070C0"/>
                          </a:solidFill>
                          <a:effectLst/>
                          <a:latin typeface="Calibri"/>
                          <a:ea typeface="Times New Roman"/>
                          <a:cs typeface="Times New Roman"/>
                        </a:rPr>
                        <a:t>K-12</a:t>
                      </a:r>
                      <a:endParaRPr lang="en-US" sz="2000" dirty="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b="1" dirty="0">
                          <a:solidFill>
                            <a:srgbClr val="0070C0"/>
                          </a:solidFill>
                          <a:effectLst/>
                          <a:latin typeface="Calibri"/>
                          <a:ea typeface="Times New Roman"/>
                          <a:cs typeface="Times New Roman"/>
                        </a:rPr>
                        <a:t>Post-Secondary</a:t>
                      </a:r>
                      <a:endParaRPr lang="en-US" sz="2000" dirty="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733882">
                <a:tc>
                  <a:txBody>
                    <a:bodyPr/>
                    <a:lstStyle/>
                    <a:p>
                      <a:pPr marL="0" marR="0" algn="ctr">
                        <a:spcBef>
                          <a:spcPts val="0"/>
                        </a:spcBef>
                        <a:spcAft>
                          <a:spcPts val="0"/>
                        </a:spcAft>
                      </a:pPr>
                      <a:r>
                        <a:rPr lang="en-US" sz="2000" b="1" i="1" dirty="0">
                          <a:effectLst/>
                          <a:latin typeface="Calibri"/>
                          <a:ea typeface="Times New Roman"/>
                          <a:cs typeface="Times New Roman"/>
                        </a:rPr>
                        <a:t>Pro-Active Programs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2000" b="1" i="1" dirty="0">
                          <a:effectLst/>
                          <a:latin typeface="Calibri"/>
                          <a:ea typeface="Times New Roman"/>
                          <a:cs typeface="Times New Roman"/>
                        </a:rPr>
                        <a:t>Pro-Active Programs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2000" b="1" i="1">
                          <a:effectLst/>
                          <a:latin typeface="Calibri"/>
                          <a:ea typeface="Times New Roman"/>
                          <a:cs typeface="Times New Roman"/>
                        </a:rPr>
                        <a:t>Pro-Active Programs</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927624">
                <a:tc rowSpan="3">
                  <a:txBody>
                    <a:bodyPr/>
                    <a:lstStyle/>
                    <a:p>
                      <a:pPr marL="0" marR="0" algn="ctr">
                        <a:spcBef>
                          <a:spcPts val="0"/>
                        </a:spcBef>
                        <a:spcAft>
                          <a:spcPts val="0"/>
                        </a:spcAft>
                      </a:pP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a:ea typeface="Times New Roman"/>
                          <a:cs typeface="Times New Roman"/>
                        </a:rPr>
                        <a:t>Brown County  </a:t>
                      </a:r>
                      <a:r>
                        <a:rPr lang="en-US" sz="2000" dirty="0" smtClean="0">
                          <a:effectLst/>
                          <a:latin typeface="Calibri"/>
                          <a:ea typeface="Times New Roman"/>
                          <a:cs typeface="Times New Roman"/>
                        </a:rPr>
                        <a:t>Schools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a:ea typeface="Times New Roman"/>
                          <a:cs typeface="Times New Roman"/>
                        </a:rPr>
                        <a:t>BCHS College Scholarship Program</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0823">
                <a:tc vMerge="1">
                  <a:txBody>
                    <a:bodyPr/>
                    <a:lstStyle/>
                    <a:p>
                      <a:endParaRPr lang="en-US"/>
                    </a:p>
                  </a:txBody>
                  <a:tcPr/>
                </a:tc>
                <a:tc>
                  <a:txBody>
                    <a:bodyPr/>
                    <a:lstStyle/>
                    <a:p>
                      <a:pPr marL="0" marR="0">
                        <a:spcBef>
                          <a:spcPts val="0"/>
                        </a:spcBef>
                        <a:spcAft>
                          <a:spcPts val="0"/>
                        </a:spcAft>
                      </a:pPr>
                      <a:r>
                        <a:rPr lang="en-US" sz="2000" dirty="0" smtClean="0">
                          <a:effectLst/>
                          <a:latin typeface="Calibri"/>
                          <a:ea typeface="Times New Roman"/>
                          <a:cs typeface="Times New Roman"/>
                        </a:rPr>
                        <a:t>School </a:t>
                      </a:r>
                      <a:r>
                        <a:rPr lang="en-US" sz="2000" dirty="0">
                          <a:effectLst/>
                          <a:latin typeface="Calibri"/>
                          <a:ea typeface="Times New Roman"/>
                          <a:cs typeface="Times New Roman"/>
                        </a:rPr>
                        <a:t>Leadership Initiative</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a:ea typeface="Times New Roman"/>
                          <a:cs typeface="Times New Roman"/>
                        </a:rPr>
                        <a:t>BCHS/JWCC Dual Credit Scholarship Program</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813">
                <a:tc vMerge="1">
                  <a:txBody>
                    <a:bodyPr/>
                    <a:lstStyle/>
                    <a:p>
                      <a:endParaRPr lang="en-US"/>
                    </a:p>
                  </a:txBody>
                  <a:tcPr/>
                </a:tc>
                <a:tc>
                  <a:txBody>
                    <a:bodyPr/>
                    <a:lstStyle/>
                    <a:p>
                      <a:pPr marL="0" marR="0">
                        <a:spcBef>
                          <a:spcPts val="0"/>
                        </a:spcBef>
                        <a:spcAft>
                          <a:spcPts val="0"/>
                        </a:spcAft>
                      </a:pPr>
                      <a:r>
                        <a:rPr lang="en-US" sz="2000" dirty="0" smtClean="0">
                          <a:effectLst/>
                          <a:latin typeface="Calibri"/>
                          <a:ea typeface="Times New Roman"/>
                          <a:cs typeface="Times New Roman"/>
                        </a:rPr>
                        <a:t>Catholic </a:t>
                      </a:r>
                      <a:r>
                        <a:rPr lang="en-US" sz="2000" dirty="0">
                          <a:effectLst/>
                          <a:latin typeface="Calibri"/>
                          <a:ea typeface="Times New Roman"/>
                          <a:cs typeface="Times New Roman"/>
                        </a:rPr>
                        <a:t>School Initiative</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Calibri"/>
                          <a:ea typeface="Times New Roman"/>
                          <a:cs typeface="Times New Roman"/>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57" name="Picture 7" descr="C:\Documents and Settings\jbuckley\Local Settings\Temporary Internet Files\Content.IE5\SAX311MQ\MC9000947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572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8" name="Rectangle 1"/>
          <p:cNvSpPr>
            <a:spLocks noChangeArrowheads="1"/>
          </p:cNvSpPr>
          <p:nvPr/>
        </p:nvSpPr>
        <p:spPr bwMode="auto">
          <a:xfrm>
            <a:off x="1343025" y="3390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pic>
        <p:nvPicPr>
          <p:cNvPr id="6" name="Picture 6" descr="C:\Users\jbuckley\AppData\Local\Microsoft\Windows\Temporary Internet Files\Content.IE5\58A35S7O\learn_play_gro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3619500"/>
            <a:ext cx="15525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8610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0"/>
            <a:ext cx="8229600" cy="990600"/>
          </a:xfrm>
        </p:spPr>
        <p:txBody>
          <a:bodyPr/>
          <a:lstStyle/>
          <a:p>
            <a:pPr algn="ctr"/>
            <a:r>
              <a:rPr lang="en-US" altLang="en-US" sz="4800" b="1" dirty="0" smtClean="0"/>
              <a:t/>
            </a:r>
            <a:br>
              <a:rPr lang="en-US" altLang="en-US" sz="4800" b="1" dirty="0" smtClean="0"/>
            </a:br>
            <a:r>
              <a:rPr lang="en-US" altLang="en-US" sz="4800" b="1" dirty="0" smtClean="0"/>
              <a:t>FOCUS AREAS </a:t>
            </a:r>
            <a:br>
              <a:rPr lang="en-US" altLang="en-US" sz="4800" b="1" dirty="0" smtClean="0"/>
            </a:br>
            <a:r>
              <a:rPr lang="en-US" altLang="en-US" sz="4800" b="1" dirty="0" smtClean="0"/>
              <a:t> </a:t>
            </a:r>
            <a:endParaRPr lang="en-US" altLang="en-US" sz="3600" b="1" dirty="0" smtClean="0"/>
          </a:p>
        </p:txBody>
      </p:sp>
      <p:sp>
        <p:nvSpPr>
          <p:cNvPr id="3" name="Content Placeholder 2"/>
          <p:cNvSpPr>
            <a:spLocks noGrp="1"/>
          </p:cNvSpPr>
          <p:nvPr>
            <p:ph idx="1"/>
          </p:nvPr>
        </p:nvSpPr>
        <p:spPr>
          <a:xfrm>
            <a:off x="304800" y="1066800"/>
            <a:ext cx="8534400" cy="5356225"/>
          </a:xfrm>
          <a:solidFill>
            <a:schemeClr val="tx2">
              <a:lumMod val="60000"/>
              <a:lumOff val="40000"/>
            </a:schemeClr>
          </a:solidFill>
          <a:ln w="57150">
            <a:solidFill>
              <a:srgbClr val="00B0F0"/>
            </a:solidFill>
          </a:ln>
        </p:spPr>
        <p:txBody>
          <a:bodyPr>
            <a:normAutofit/>
          </a:bodyPr>
          <a:lstStyle/>
          <a:p>
            <a:pPr>
              <a:buFont typeface="Wingdings 2" pitchFamily="18" charset="2"/>
              <a:buNone/>
              <a:defRPr/>
            </a:pPr>
            <a:r>
              <a:rPr lang="en-US" sz="3200" b="1" dirty="0" smtClean="0"/>
              <a:t>Leadership			Youth &amp; Families</a:t>
            </a:r>
          </a:p>
          <a:p>
            <a:pPr algn="ctr">
              <a:buFont typeface="Wingdings 2" pitchFamily="18" charset="2"/>
              <a:buNone/>
              <a:defRPr/>
            </a:pPr>
            <a:endParaRPr lang="en-US" sz="3200" b="1" dirty="0" smtClean="0"/>
          </a:p>
          <a:p>
            <a:pPr>
              <a:buFont typeface="Wingdings 2" pitchFamily="18" charset="2"/>
              <a:buNone/>
              <a:defRPr/>
            </a:pPr>
            <a:endParaRPr lang="en-US" sz="3200" b="1" dirty="0" smtClean="0"/>
          </a:p>
          <a:p>
            <a:pPr>
              <a:buFont typeface="Wingdings 2" pitchFamily="18" charset="2"/>
              <a:buNone/>
              <a:defRPr/>
            </a:pPr>
            <a:endParaRPr lang="en-US" sz="3200" b="1" dirty="0"/>
          </a:p>
          <a:p>
            <a:pPr algn="ctr">
              <a:buFont typeface="Wingdings 2" pitchFamily="18" charset="2"/>
              <a:buNone/>
              <a:defRPr/>
            </a:pPr>
            <a:endParaRPr lang="en-US" sz="3200" b="1" dirty="0" smtClean="0"/>
          </a:p>
          <a:p>
            <a:pPr algn="ctr">
              <a:buFont typeface="Wingdings 2" pitchFamily="18" charset="2"/>
              <a:buNone/>
              <a:defRPr/>
            </a:pPr>
            <a:r>
              <a:rPr lang="en-US" sz="3200" b="1" dirty="0" smtClean="0"/>
              <a:t>Economic Development in Brown County</a:t>
            </a:r>
          </a:p>
        </p:txBody>
      </p:sp>
      <p:pic>
        <p:nvPicPr>
          <p:cNvPr id="7" name="Picture 2" descr="C:\Users\jbuckley\AppData\Local\Microsoft\Windows\Temporary Internet Files\Content.IE5\BRIVQG99\MP9004227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420" y="1747520"/>
            <a:ext cx="2667000" cy="152908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8" name="Content Placeholder 6" descr="Civic Plaza Fall Fest.jpg"/>
          <p:cNvPicPr>
            <a:picLocks noChangeAspect="1"/>
          </p:cNvPicPr>
          <p:nvPr/>
        </p:nvPicPr>
        <p:blipFill>
          <a:blip r:embed="rId3"/>
          <a:stretch>
            <a:fillRect/>
          </a:stretch>
        </p:blipFill>
        <p:spPr bwMode="auto">
          <a:xfrm>
            <a:off x="3352800" y="4648200"/>
            <a:ext cx="2667000" cy="1630680"/>
          </a:xfrm>
          <a:prstGeom prst="rect">
            <a:avLst/>
          </a:prstGeom>
          <a:solidFill>
            <a:schemeClr val="tx2">
              <a:lumMod val="20000"/>
              <a:lumOff val="80000"/>
            </a:schemeClr>
          </a:solidFill>
          <a:ln w="57150">
            <a:solidFill>
              <a:srgbClr val="00B050"/>
            </a:solidFill>
            <a:miter lim="800000"/>
            <a:headEnd/>
            <a:tailEnd/>
          </a:ln>
        </p:spPr>
      </p:pic>
      <p:pic>
        <p:nvPicPr>
          <p:cNvPr id="9" name="Picture 5" descr="C:\Users\jbuckley\AppData\Local\Microsoft\Windows\Temporary Internet Files\Content.IE5\MU5IW3KY\MP9003877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 y="1714500"/>
            <a:ext cx="2804160" cy="15621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29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248347"/>
            <a:ext cx="8382000" cy="4228653"/>
          </a:xfrm>
        </p:spPr>
        <p:txBody>
          <a:bodyPr>
            <a:normAutofit lnSpcReduction="10000"/>
          </a:bodyPr>
          <a:lstStyle/>
          <a:p>
            <a:pPr lvl="0"/>
            <a:r>
              <a:rPr lang="en-US" b="1" dirty="0" smtClean="0"/>
              <a:t>Matching </a:t>
            </a:r>
            <a:r>
              <a:rPr lang="en-US" b="1" dirty="0"/>
              <a:t>Grant </a:t>
            </a:r>
            <a:r>
              <a:rPr lang="en-US" b="1" dirty="0" smtClean="0"/>
              <a:t>Program</a:t>
            </a:r>
            <a:r>
              <a:rPr lang="en-US" dirty="0" smtClean="0"/>
              <a:t> </a:t>
            </a:r>
          </a:p>
          <a:p>
            <a:pPr lvl="1"/>
            <a:r>
              <a:rPr lang="en-US" dirty="0" smtClean="0"/>
              <a:t>3Gs age 16 and older are eligible</a:t>
            </a:r>
          </a:p>
          <a:p>
            <a:pPr lvl="1"/>
            <a:r>
              <a:rPr lang="en-US" dirty="0" smtClean="0"/>
              <a:t>TFF will match personal donation at 1:1, 2:1, or 3:1</a:t>
            </a:r>
          </a:p>
          <a:p>
            <a:pPr marL="0" lvl="0" indent="0">
              <a:buNone/>
            </a:pPr>
            <a:r>
              <a:rPr lang="en-US" dirty="0"/>
              <a:t> </a:t>
            </a:r>
            <a:r>
              <a:rPr lang="en-US" dirty="0" smtClean="0"/>
              <a:t>           </a:t>
            </a:r>
            <a:endParaRPr lang="en-US" dirty="0"/>
          </a:p>
          <a:p>
            <a:pPr lvl="0"/>
            <a:r>
              <a:rPr lang="en-US" b="1" dirty="0"/>
              <a:t>Next Generation Grant </a:t>
            </a:r>
            <a:r>
              <a:rPr lang="en-US" b="1" dirty="0" smtClean="0"/>
              <a:t>Program</a:t>
            </a:r>
          </a:p>
          <a:p>
            <a:pPr lvl="1"/>
            <a:r>
              <a:rPr lang="en-US" dirty="0" smtClean="0"/>
              <a:t>3Gs</a:t>
            </a:r>
            <a:r>
              <a:rPr lang="en-US" b="1" dirty="0" smtClean="0"/>
              <a:t> </a:t>
            </a:r>
            <a:r>
              <a:rPr lang="en-US" dirty="0" smtClean="0"/>
              <a:t>ages 5-30 are eligible</a:t>
            </a:r>
          </a:p>
          <a:p>
            <a:pPr lvl="1"/>
            <a:r>
              <a:rPr lang="en-US" dirty="0" smtClean="0"/>
              <a:t>Your volunteer hours = more money for the non-profit! </a:t>
            </a:r>
          </a:p>
          <a:p>
            <a:pPr marL="0" lvl="0" indent="0">
              <a:buNone/>
            </a:pPr>
            <a:endParaRPr lang="en-US" sz="800" dirty="0"/>
          </a:p>
          <a:p>
            <a:pPr lvl="0"/>
            <a:r>
              <a:rPr lang="en-US" b="1" dirty="0"/>
              <a:t>Formal Funding Grant </a:t>
            </a:r>
            <a:r>
              <a:rPr lang="en-US" b="1" dirty="0" smtClean="0"/>
              <a:t>Program</a:t>
            </a:r>
          </a:p>
          <a:p>
            <a:pPr lvl="1"/>
            <a:r>
              <a:rPr lang="en-US" dirty="0" smtClean="0"/>
              <a:t>Family </a:t>
            </a:r>
            <a:r>
              <a:rPr lang="en-US" dirty="0"/>
              <a:t>Invitation Grant </a:t>
            </a:r>
            <a:r>
              <a:rPr lang="en-US" dirty="0" smtClean="0"/>
              <a:t>Program</a:t>
            </a:r>
          </a:p>
          <a:p>
            <a:pPr lvl="1"/>
            <a:r>
              <a:rPr lang="en-US" dirty="0" smtClean="0"/>
              <a:t>3Gs age 30 and older are eligible </a:t>
            </a:r>
            <a:endParaRPr lang="en-US" dirty="0"/>
          </a:p>
          <a:p>
            <a:endParaRPr lang="en-US" b="1" dirty="0" smtClean="0"/>
          </a:p>
        </p:txBody>
      </p:sp>
      <p:sp>
        <p:nvSpPr>
          <p:cNvPr id="3" name="Title 2"/>
          <p:cNvSpPr>
            <a:spLocks noGrp="1"/>
          </p:cNvSpPr>
          <p:nvPr>
            <p:ph type="title"/>
          </p:nvPr>
        </p:nvSpPr>
        <p:spPr/>
        <p:txBody>
          <a:bodyPr/>
          <a:lstStyle/>
          <a:p>
            <a:r>
              <a:rPr lang="en-US" sz="4400" dirty="0" smtClean="0"/>
              <a:t>3G Grant Program Opportunities</a:t>
            </a:r>
            <a:endParaRPr lang="en-US" sz="4400" dirty="0"/>
          </a:p>
        </p:txBody>
      </p:sp>
    </p:spTree>
    <p:extLst>
      <p:ext uri="{BB962C8B-B14F-4D97-AF65-F5344CB8AC3E}">
        <p14:creationId xmlns:p14="http://schemas.microsoft.com/office/powerpoint/2010/main" val="40254637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smtClean="0"/>
              <a:t>Our Growing Numbers</a:t>
            </a:r>
            <a:endParaRPr lang="en-US" sz="5000" dirty="0"/>
          </a:p>
        </p:txBody>
      </p:sp>
      <p:sp>
        <p:nvSpPr>
          <p:cNvPr id="4" name="Content Placeholder 3"/>
          <p:cNvSpPr>
            <a:spLocks noGrp="1"/>
          </p:cNvSpPr>
          <p:nvPr>
            <p:ph sz="quarter" idx="13"/>
          </p:nvPr>
        </p:nvSpPr>
        <p:spPr/>
        <p:txBody>
          <a:bodyPr>
            <a:normAutofit fontScale="85000" lnSpcReduction="10000"/>
          </a:bodyPr>
          <a:lstStyle/>
          <a:p>
            <a:r>
              <a:rPr lang="en-US" b="1" dirty="0"/>
              <a:t>Third Generation</a:t>
            </a:r>
          </a:p>
          <a:p>
            <a:pPr lvl="1"/>
            <a:r>
              <a:rPr lang="en-US" dirty="0"/>
              <a:t>55 </a:t>
            </a:r>
            <a:r>
              <a:rPr lang="en-US" dirty="0" smtClean="0"/>
              <a:t>3Gs (</a:t>
            </a:r>
            <a:r>
              <a:rPr lang="en-US" dirty="0"/>
              <a:t>47 3G descendants and 8 3G in-laws)</a:t>
            </a:r>
          </a:p>
          <a:p>
            <a:pPr lvl="2"/>
            <a:r>
              <a:rPr lang="en-US" dirty="0"/>
              <a:t>30 years of age and older – 16</a:t>
            </a:r>
          </a:p>
          <a:p>
            <a:pPr lvl="2"/>
            <a:r>
              <a:rPr lang="en-US" dirty="0"/>
              <a:t>Out of College Age – 40</a:t>
            </a:r>
          </a:p>
          <a:p>
            <a:pPr lvl="2"/>
            <a:r>
              <a:rPr lang="en-US" dirty="0"/>
              <a:t>In College Age – 7</a:t>
            </a:r>
          </a:p>
          <a:p>
            <a:pPr lvl="2"/>
            <a:r>
              <a:rPr lang="en-US" dirty="0"/>
              <a:t>High School – 3</a:t>
            </a:r>
          </a:p>
          <a:p>
            <a:pPr lvl="2"/>
            <a:r>
              <a:rPr lang="en-US" dirty="0"/>
              <a:t>Grade School – 5 </a:t>
            </a:r>
          </a:p>
          <a:p>
            <a:r>
              <a:rPr lang="en-US" b="1" dirty="0"/>
              <a:t>Fourth Generation</a:t>
            </a:r>
          </a:p>
          <a:p>
            <a:pPr lvl="2"/>
            <a:r>
              <a:rPr lang="en-US" dirty="0"/>
              <a:t>8 4Gs</a:t>
            </a:r>
          </a:p>
          <a:p>
            <a:pPr lvl="3"/>
            <a:r>
              <a:rPr lang="en-US" dirty="0"/>
              <a:t>Newborn to 4 years old</a:t>
            </a:r>
          </a:p>
          <a:p>
            <a:endParaRPr lang="en-US" dirty="0"/>
          </a:p>
        </p:txBody>
      </p:sp>
      <p:pic>
        <p:nvPicPr>
          <p:cNvPr id="6" name="Content Placeholder 5" descr="don and charles.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l="-37188" r="-37188"/>
          <a:stretch>
            <a:fillRect/>
          </a:stretch>
        </p:blipFill>
        <p:spPr/>
      </p:pic>
    </p:spTree>
    <p:extLst>
      <p:ext uri="{BB962C8B-B14F-4D97-AF65-F5344CB8AC3E}">
        <p14:creationId xmlns:p14="http://schemas.microsoft.com/office/powerpoint/2010/main" val="39834591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2444</TotalTime>
  <Words>1336</Words>
  <Application>Microsoft Macintosh PowerPoint</Application>
  <PresentationFormat>On-screen Show (4:3)</PresentationFormat>
  <Paragraphs>206</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Hardcover</vt:lpstr>
      <vt:lpstr>Annual 3G Ozark Meeting</vt:lpstr>
      <vt:lpstr>Agenda</vt:lpstr>
      <vt:lpstr>TFF Board &amp; TFF Next Gen Advisory Board</vt:lpstr>
      <vt:lpstr>3Gs on Board, NGAB, &amp; Committees </vt:lpstr>
      <vt:lpstr>2013-17  Long Range Strategic Plan</vt:lpstr>
      <vt:lpstr> Focus Area: EDUCATION  </vt:lpstr>
      <vt:lpstr> FOCUS AREAS   </vt:lpstr>
      <vt:lpstr>3G Grant Program Opportunities</vt:lpstr>
      <vt:lpstr>Our Growing Numbers</vt:lpstr>
      <vt:lpstr>NGAB Update</vt:lpstr>
      <vt:lpstr>NG and MG Review/Voting</vt:lpstr>
      <vt:lpstr>2014 Fast Facts</vt:lpstr>
      <vt:lpstr>Introduction</vt:lpstr>
      <vt:lpstr>3G Next Generation Grants</vt:lpstr>
      <vt:lpstr>3G Next Generation Grants</vt:lpstr>
      <vt:lpstr>3G Matching Grants</vt:lpstr>
      <vt:lpstr>3G Matching Grants</vt:lpstr>
      <vt:lpstr>2015 YPC Recap</vt:lpstr>
      <vt:lpstr>Tracy Family Outreach</vt:lpstr>
      <vt:lpstr>PowerPoint Presentation</vt:lpstr>
      <vt:lpstr>WALK TO END ALZHEIMER’S  Fall 2015 Dates &amp; Locations</vt:lpstr>
    </vt:vector>
  </TitlesOfParts>
  <Company>Dot Foods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3G TFF Meeting</dc:title>
  <dc:creator>Mike Tracy</dc:creator>
  <cp:lastModifiedBy>Linda Tracy</cp:lastModifiedBy>
  <cp:revision>45</cp:revision>
  <dcterms:created xsi:type="dcterms:W3CDTF">2014-07-16T13:19:21Z</dcterms:created>
  <dcterms:modified xsi:type="dcterms:W3CDTF">2015-08-13T15:20:28Z</dcterms:modified>
</cp:coreProperties>
</file>