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86" r:id="rId4"/>
    <p:sldId id="287" r:id="rId5"/>
    <p:sldId id="288" r:id="rId6"/>
    <p:sldId id="289" r:id="rId7"/>
    <p:sldId id="290" r:id="rId8"/>
    <p:sldId id="291" r:id="rId9"/>
    <p:sldId id="292" r:id="rId10"/>
    <p:sldId id="293" r:id="rId11"/>
    <p:sldId id="272" r:id="rId12"/>
    <p:sldId id="282" r:id="rId13"/>
    <p:sldId id="284" r:id="rId14"/>
    <p:sldId id="263" r:id="rId15"/>
    <p:sldId id="285" r:id="rId16"/>
    <p:sldId id="264" r:id="rId17"/>
    <p:sldId id="261" r:id="rId18"/>
    <p:sldId id="276" r:id="rId19"/>
    <p:sldId id="278" r:id="rId20"/>
    <p:sldId id="277"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80" y="-75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58999B-054F-4B1A-9C5A-9248C923A71B}"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95EF830A-0901-4EB7-B603-D7B4E777E04B}">
      <dgm:prSet phldrT="[Text]" custT="1"/>
      <dgm:spPr>
        <a:solidFill>
          <a:schemeClr val="accent3">
            <a:lumMod val="50000"/>
          </a:schemeClr>
        </a:solidFill>
      </dgm:spPr>
      <dgm:t>
        <a:bodyPr/>
        <a:lstStyle/>
        <a:p>
          <a:r>
            <a:rPr lang="en-US" sz="2400" dirty="0" smtClean="0"/>
            <a:t>Grant Programs</a:t>
          </a:r>
          <a:endParaRPr lang="en-US" sz="2400" dirty="0"/>
        </a:p>
      </dgm:t>
    </dgm:pt>
    <dgm:pt modelId="{AE2DFA7F-6F3A-44E8-9DBE-D79C64FB8BCB}" type="parTrans" cxnId="{95E8570C-84BD-4C4A-940E-BDBA1F7933BF}">
      <dgm:prSet/>
      <dgm:spPr/>
      <dgm:t>
        <a:bodyPr/>
        <a:lstStyle/>
        <a:p>
          <a:endParaRPr lang="en-US"/>
        </a:p>
      </dgm:t>
    </dgm:pt>
    <dgm:pt modelId="{59F311E3-CBA8-4276-BDC3-2A625571DA97}" type="sibTrans" cxnId="{95E8570C-84BD-4C4A-940E-BDBA1F7933BF}">
      <dgm:prSet/>
      <dgm:spPr/>
      <dgm:t>
        <a:bodyPr/>
        <a:lstStyle/>
        <a:p>
          <a:endParaRPr lang="en-US"/>
        </a:p>
      </dgm:t>
    </dgm:pt>
    <dgm:pt modelId="{AB00BC8A-E19A-415C-BAE2-C6A7CDBE1091}">
      <dgm:prSet phldrT="[Text]" custT="1"/>
      <dgm:spPr/>
      <dgm:t>
        <a:bodyPr/>
        <a:lstStyle/>
        <a:p>
          <a:r>
            <a:rPr lang="en-US" sz="1800" dirty="0" smtClean="0"/>
            <a:t>Matching</a:t>
          </a:r>
          <a:endParaRPr lang="en-US" sz="1800" dirty="0"/>
        </a:p>
      </dgm:t>
    </dgm:pt>
    <dgm:pt modelId="{213EDD47-6D2D-4995-AFEE-B9291C024B20}" type="parTrans" cxnId="{FDC96152-5ABC-4AED-A093-92C22594FB8C}">
      <dgm:prSet/>
      <dgm:spPr/>
      <dgm:t>
        <a:bodyPr/>
        <a:lstStyle/>
        <a:p>
          <a:endParaRPr lang="en-US"/>
        </a:p>
      </dgm:t>
    </dgm:pt>
    <dgm:pt modelId="{B429A398-E666-4796-A4C8-4F64A4DF8F97}" type="sibTrans" cxnId="{FDC96152-5ABC-4AED-A093-92C22594FB8C}">
      <dgm:prSet/>
      <dgm:spPr/>
      <dgm:t>
        <a:bodyPr/>
        <a:lstStyle/>
        <a:p>
          <a:endParaRPr lang="en-US"/>
        </a:p>
      </dgm:t>
    </dgm:pt>
    <dgm:pt modelId="{E5FF24F5-1599-465E-807B-3A249C516331}">
      <dgm:prSet phldrT="[Text]" custT="1"/>
      <dgm:spPr/>
      <dgm:t>
        <a:bodyPr/>
        <a:lstStyle/>
        <a:p>
          <a:r>
            <a:rPr lang="en-US" sz="1800" dirty="0" smtClean="0"/>
            <a:t>Next Generation</a:t>
          </a:r>
          <a:endParaRPr lang="en-US" sz="1800" dirty="0"/>
        </a:p>
      </dgm:t>
    </dgm:pt>
    <dgm:pt modelId="{E0B234C3-14DF-46B2-A327-0BB4C2F1A86B}" type="parTrans" cxnId="{3C1ED40C-F455-44B0-AB46-EB230973598F}">
      <dgm:prSet/>
      <dgm:spPr/>
      <dgm:t>
        <a:bodyPr/>
        <a:lstStyle/>
        <a:p>
          <a:endParaRPr lang="en-US"/>
        </a:p>
      </dgm:t>
    </dgm:pt>
    <dgm:pt modelId="{BAABC727-1BF9-4E2C-A8CA-95EA9AE3B7AE}" type="sibTrans" cxnId="{3C1ED40C-F455-44B0-AB46-EB230973598F}">
      <dgm:prSet/>
      <dgm:spPr/>
      <dgm:t>
        <a:bodyPr/>
        <a:lstStyle/>
        <a:p>
          <a:endParaRPr lang="en-US"/>
        </a:p>
      </dgm:t>
    </dgm:pt>
    <dgm:pt modelId="{C466DDC0-2320-49C6-988E-BE5072E7F790}">
      <dgm:prSet phldrT="[Text]"/>
      <dgm:spPr/>
      <dgm:t>
        <a:bodyPr/>
        <a:lstStyle/>
        <a:p>
          <a:r>
            <a:rPr lang="en-US" dirty="0" smtClean="0"/>
            <a:t>Capacity Building</a:t>
          </a:r>
          <a:endParaRPr lang="en-US" dirty="0"/>
        </a:p>
      </dgm:t>
    </dgm:pt>
    <dgm:pt modelId="{084AD7F0-6B79-4030-A178-41B39B9959AD}" type="parTrans" cxnId="{C41FAFE5-81DE-4C4F-98C3-08176F922A70}">
      <dgm:prSet/>
      <dgm:spPr/>
      <dgm:t>
        <a:bodyPr/>
        <a:lstStyle/>
        <a:p>
          <a:endParaRPr lang="en-US"/>
        </a:p>
      </dgm:t>
    </dgm:pt>
    <dgm:pt modelId="{4BE13FAD-B819-4D3E-AEF2-18F34219A331}" type="sibTrans" cxnId="{C41FAFE5-81DE-4C4F-98C3-08176F922A70}">
      <dgm:prSet/>
      <dgm:spPr/>
      <dgm:t>
        <a:bodyPr/>
        <a:lstStyle/>
        <a:p>
          <a:endParaRPr lang="en-US"/>
        </a:p>
      </dgm:t>
    </dgm:pt>
    <dgm:pt modelId="{C3EDD9E3-530C-4A5F-864B-31463AD123C0}">
      <dgm:prSet phldrT="[Text]"/>
      <dgm:spPr/>
      <dgm:t>
        <a:bodyPr/>
        <a:lstStyle/>
        <a:p>
          <a:r>
            <a:rPr lang="en-US" dirty="0" smtClean="0"/>
            <a:t>Catholic Schools </a:t>
          </a:r>
          <a:endParaRPr lang="en-US" dirty="0"/>
        </a:p>
      </dgm:t>
    </dgm:pt>
    <dgm:pt modelId="{7C50FCA2-72CA-4A1E-A3D7-98837275B27E}" type="parTrans" cxnId="{64013ADD-F659-4C8C-BE1B-1337031D340E}">
      <dgm:prSet/>
      <dgm:spPr/>
      <dgm:t>
        <a:bodyPr/>
        <a:lstStyle/>
        <a:p>
          <a:endParaRPr lang="en-US"/>
        </a:p>
      </dgm:t>
    </dgm:pt>
    <dgm:pt modelId="{24B418E2-38B0-409A-AF63-411247B9E8B4}" type="sibTrans" cxnId="{64013ADD-F659-4C8C-BE1B-1337031D340E}">
      <dgm:prSet/>
      <dgm:spPr/>
      <dgm:t>
        <a:bodyPr/>
        <a:lstStyle/>
        <a:p>
          <a:endParaRPr lang="en-US"/>
        </a:p>
      </dgm:t>
    </dgm:pt>
    <dgm:pt modelId="{CC632D20-16DB-44E3-9087-13829B712653}">
      <dgm:prSet phldrT="[Text]" custT="1"/>
      <dgm:spPr/>
      <dgm:t>
        <a:bodyPr/>
        <a:lstStyle/>
        <a:p>
          <a:r>
            <a:rPr lang="en-US" sz="1800" dirty="0" smtClean="0"/>
            <a:t>Brown County Teacher Fund</a:t>
          </a:r>
          <a:endParaRPr lang="en-US" sz="1800" dirty="0"/>
        </a:p>
      </dgm:t>
    </dgm:pt>
    <dgm:pt modelId="{2E02E5A2-D5C7-477C-8C73-8B357A8C5362}" type="parTrans" cxnId="{682298F9-523A-4E4B-98EE-DD5D5900BD72}">
      <dgm:prSet/>
      <dgm:spPr/>
      <dgm:t>
        <a:bodyPr/>
        <a:lstStyle/>
        <a:p>
          <a:endParaRPr lang="en-US"/>
        </a:p>
      </dgm:t>
    </dgm:pt>
    <dgm:pt modelId="{8132E762-2DC2-4B60-916C-2A90C4D96D6F}" type="sibTrans" cxnId="{682298F9-523A-4E4B-98EE-DD5D5900BD72}">
      <dgm:prSet/>
      <dgm:spPr/>
      <dgm:t>
        <a:bodyPr/>
        <a:lstStyle/>
        <a:p>
          <a:endParaRPr lang="en-US"/>
        </a:p>
      </dgm:t>
    </dgm:pt>
    <dgm:pt modelId="{54405E94-0845-472A-AFC3-A6968CB03DF0}">
      <dgm:prSet phldrT="[Text]" custT="1"/>
      <dgm:spPr/>
      <dgm:t>
        <a:bodyPr/>
        <a:lstStyle/>
        <a:p>
          <a:r>
            <a:rPr lang="en-US" sz="1800" dirty="0" smtClean="0"/>
            <a:t>Formal Funding</a:t>
          </a:r>
          <a:endParaRPr lang="en-US" sz="1800" dirty="0"/>
        </a:p>
      </dgm:t>
    </dgm:pt>
    <dgm:pt modelId="{0168C2CE-7828-4783-ABBC-E60F952FF1BB}" type="parTrans" cxnId="{AADB12F9-A813-45BF-8021-159EDB77A575}">
      <dgm:prSet/>
      <dgm:spPr/>
      <dgm:t>
        <a:bodyPr/>
        <a:lstStyle/>
        <a:p>
          <a:endParaRPr lang="en-US"/>
        </a:p>
      </dgm:t>
    </dgm:pt>
    <dgm:pt modelId="{B10512CF-572A-4F59-BC1B-10575D7BDA91}" type="sibTrans" cxnId="{AADB12F9-A813-45BF-8021-159EDB77A575}">
      <dgm:prSet/>
      <dgm:spPr/>
      <dgm:t>
        <a:bodyPr/>
        <a:lstStyle/>
        <a:p>
          <a:endParaRPr lang="en-US"/>
        </a:p>
      </dgm:t>
    </dgm:pt>
    <dgm:pt modelId="{BF380AE5-BA3C-49BF-8B68-16FFA4161071}" type="pres">
      <dgm:prSet presAssocID="{B758999B-054F-4B1A-9C5A-9248C923A71B}" presName="Name0" presStyleCnt="0">
        <dgm:presLayoutVars>
          <dgm:chMax val="1"/>
          <dgm:chPref val="1"/>
          <dgm:dir/>
          <dgm:animOne val="branch"/>
          <dgm:animLvl val="lvl"/>
        </dgm:presLayoutVars>
      </dgm:prSet>
      <dgm:spPr/>
      <dgm:t>
        <a:bodyPr/>
        <a:lstStyle/>
        <a:p>
          <a:endParaRPr lang="en-US"/>
        </a:p>
      </dgm:t>
    </dgm:pt>
    <dgm:pt modelId="{07A87C60-3DFD-44E1-8FF8-5126AA33D0D1}" type="pres">
      <dgm:prSet presAssocID="{95EF830A-0901-4EB7-B603-D7B4E777E04B}" presName="Parent" presStyleLbl="node0" presStyleIdx="0" presStyleCnt="1" custScaleX="119166" custLinFactNeighborX="824" custLinFactNeighborY="-6817">
        <dgm:presLayoutVars>
          <dgm:chMax val="6"/>
          <dgm:chPref val="6"/>
        </dgm:presLayoutVars>
      </dgm:prSet>
      <dgm:spPr/>
      <dgm:t>
        <a:bodyPr/>
        <a:lstStyle/>
        <a:p>
          <a:endParaRPr lang="en-US"/>
        </a:p>
      </dgm:t>
    </dgm:pt>
    <dgm:pt modelId="{C2F988E3-4769-481F-8A15-832903B4E1ED}" type="pres">
      <dgm:prSet presAssocID="{AB00BC8A-E19A-415C-BAE2-C6A7CDBE1091}" presName="Accent1" presStyleCnt="0"/>
      <dgm:spPr/>
    </dgm:pt>
    <dgm:pt modelId="{BFB64360-429F-4C88-B23B-3F3D95E97637}" type="pres">
      <dgm:prSet presAssocID="{AB00BC8A-E19A-415C-BAE2-C6A7CDBE1091}" presName="Accent" presStyleLbl="bgShp" presStyleIdx="0" presStyleCnt="6"/>
      <dgm:spPr/>
    </dgm:pt>
    <dgm:pt modelId="{9E6756D4-27B5-41AC-9CC9-4F0D4E38E5FB}" type="pres">
      <dgm:prSet presAssocID="{AB00BC8A-E19A-415C-BAE2-C6A7CDBE1091}" presName="Child1" presStyleLbl="node1" presStyleIdx="0" presStyleCnt="6" custScaleX="116684" custScaleY="106373">
        <dgm:presLayoutVars>
          <dgm:chMax val="0"/>
          <dgm:chPref val="0"/>
          <dgm:bulletEnabled val="1"/>
        </dgm:presLayoutVars>
      </dgm:prSet>
      <dgm:spPr/>
      <dgm:t>
        <a:bodyPr/>
        <a:lstStyle/>
        <a:p>
          <a:endParaRPr lang="en-US"/>
        </a:p>
      </dgm:t>
    </dgm:pt>
    <dgm:pt modelId="{B909B487-BA70-4DC8-9BB2-2E4DA425F2DD}" type="pres">
      <dgm:prSet presAssocID="{E5FF24F5-1599-465E-807B-3A249C516331}" presName="Accent2" presStyleCnt="0"/>
      <dgm:spPr/>
    </dgm:pt>
    <dgm:pt modelId="{0420423B-52BF-4952-9C83-06CDF3FF01A2}" type="pres">
      <dgm:prSet presAssocID="{E5FF24F5-1599-465E-807B-3A249C516331}" presName="Accent" presStyleLbl="bgShp" presStyleIdx="1" presStyleCnt="6"/>
      <dgm:spPr/>
    </dgm:pt>
    <dgm:pt modelId="{903B0481-8AF2-4AD1-829C-0AB4CED3C41E}" type="pres">
      <dgm:prSet presAssocID="{E5FF24F5-1599-465E-807B-3A249C516331}" presName="Child2" presStyleLbl="node1" presStyleIdx="1" presStyleCnt="6" custScaleX="113677" custLinFactNeighborX="13698" custLinFactNeighborY="1733">
        <dgm:presLayoutVars>
          <dgm:chMax val="0"/>
          <dgm:chPref val="0"/>
          <dgm:bulletEnabled val="1"/>
        </dgm:presLayoutVars>
      </dgm:prSet>
      <dgm:spPr/>
      <dgm:t>
        <a:bodyPr/>
        <a:lstStyle/>
        <a:p>
          <a:endParaRPr lang="en-US"/>
        </a:p>
      </dgm:t>
    </dgm:pt>
    <dgm:pt modelId="{E681DEA8-C659-4CDA-AE55-B77BC5A643D6}" type="pres">
      <dgm:prSet presAssocID="{C466DDC0-2320-49C6-988E-BE5072E7F790}" presName="Accent3" presStyleCnt="0"/>
      <dgm:spPr/>
    </dgm:pt>
    <dgm:pt modelId="{605AFD37-34D2-4E47-8CE3-0EEF6319079A}" type="pres">
      <dgm:prSet presAssocID="{C466DDC0-2320-49C6-988E-BE5072E7F790}" presName="Accent" presStyleLbl="bgShp" presStyleIdx="2" presStyleCnt="6"/>
      <dgm:spPr/>
    </dgm:pt>
    <dgm:pt modelId="{1553C7D0-7BFB-4D6B-9C6E-5518AAC2241A}" type="pres">
      <dgm:prSet presAssocID="{C466DDC0-2320-49C6-988E-BE5072E7F790}" presName="Child3" presStyleLbl="node1" presStyleIdx="2" presStyleCnt="6" custLinFactNeighborX="6609" custLinFactNeighborY="-10267">
        <dgm:presLayoutVars>
          <dgm:chMax val="0"/>
          <dgm:chPref val="0"/>
          <dgm:bulletEnabled val="1"/>
        </dgm:presLayoutVars>
      </dgm:prSet>
      <dgm:spPr/>
      <dgm:t>
        <a:bodyPr/>
        <a:lstStyle/>
        <a:p>
          <a:endParaRPr lang="en-US"/>
        </a:p>
      </dgm:t>
    </dgm:pt>
    <dgm:pt modelId="{AC783293-1171-4FBF-B661-CFF070DBC195}" type="pres">
      <dgm:prSet presAssocID="{C3EDD9E3-530C-4A5F-864B-31463AD123C0}" presName="Accent4" presStyleCnt="0"/>
      <dgm:spPr/>
    </dgm:pt>
    <dgm:pt modelId="{44412162-7D9E-4850-859B-D9E2F875ACD5}" type="pres">
      <dgm:prSet presAssocID="{C3EDD9E3-530C-4A5F-864B-31463AD123C0}" presName="Accent" presStyleLbl="bgShp" presStyleIdx="3" presStyleCnt="6"/>
      <dgm:spPr/>
    </dgm:pt>
    <dgm:pt modelId="{ED808265-85B4-4A78-922E-46A7E1256BEF}" type="pres">
      <dgm:prSet presAssocID="{C3EDD9E3-530C-4A5F-864B-31463AD123C0}" presName="Child4" presStyleLbl="node1" presStyleIdx="3" presStyleCnt="6" custLinFactNeighborX="3123" custLinFactNeighborY="-18125">
        <dgm:presLayoutVars>
          <dgm:chMax val="0"/>
          <dgm:chPref val="0"/>
          <dgm:bulletEnabled val="1"/>
        </dgm:presLayoutVars>
      </dgm:prSet>
      <dgm:spPr/>
      <dgm:t>
        <a:bodyPr/>
        <a:lstStyle/>
        <a:p>
          <a:endParaRPr lang="en-US"/>
        </a:p>
      </dgm:t>
    </dgm:pt>
    <dgm:pt modelId="{B0355C70-FE9A-4CCC-AE90-DAB5E57A3315}" type="pres">
      <dgm:prSet presAssocID="{CC632D20-16DB-44E3-9087-13829B712653}" presName="Accent5" presStyleCnt="0"/>
      <dgm:spPr/>
    </dgm:pt>
    <dgm:pt modelId="{3CE96EE6-E44D-4A42-9E33-2032F98F49DD}" type="pres">
      <dgm:prSet presAssocID="{CC632D20-16DB-44E3-9087-13829B712653}" presName="Accent" presStyleLbl="bgShp" presStyleIdx="4" presStyleCnt="6"/>
      <dgm:spPr/>
    </dgm:pt>
    <dgm:pt modelId="{05832002-A5B2-416E-9DB6-5EB61527591E}" type="pres">
      <dgm:prSet presAssocID="{CC632D20-16DB-44E3-9087-13829B712653}" presName="Child5" presStyleLbl="node1" presStyleIdx="4" presStyleCnt="6" custScaleX="119958" custLinFactNeighborX="-10000" custLinFactNeighborY="-8742">
        <dgm:presLayoutVars>
          <dgm:chMax val="0"/>
          <dgm:chPref val="0"/>
          <dgm:bulletEnabled val="1"/>
        </dgm:presLayoutVars>
      </dgm:prSet>
      <dgm:spPr/>
      <dgm:t>
        <a:bodyPr/>
        <a:lstStyle/>
        <a:p>
          <a:endParaRPr lang="en-US"/>
        </a:p>
      </dgm:t>
    </dgm:pt>
    <dgm:pt modelId="{350C834B-0BC2-4C32-94AE-7EA707F88761}" type="pres">
      <dgm:prSet presAssocID="{54405E94-0845-472A-AFC3-A6968CB03DF0}" presName="Accent6" presStyleCnt="0"/>
      <dgm:spPr/>
    </dgm:pt>
    <dgm:pt modelId="{6976E80B-5B4F-477C-8221-71AD3B8E951D}" type="pres">
      <dgm:prSet presAssocID="{54405E94-0845-472A-AFC3-A6968CB03DF0}" presName="Accent" presStyleLbl="bgShp" presStyleIdx="5" presStyleCnt="6"/>
      <dgm:spPr/>
    </dgm:pt>
    <dgm:pt modelId="{8A3D27FA-B176-47B9-8829-2AB3B5D9E7CF}" type="pres">
      <dgm:prSet presAssocID="{54405E94-0845-472A-AFC3-A6968CB03DF0}" presName="Child6" presStyleLbl="node1" presStyleIdx="5" presStyleCnt="6">
        <dgm:presLayoutVars>
          <dgm:chMax val="0"/>
          <dgm:chPref val="0"/>
          <dgm:bulletEnabled val="1"/>
        </dgm:presLayoutVars>
      </dgm:prSet>
      <dgm:spPr/>
      <dgm:t>
        <a:bodyPr/>
        <a:lstStyle/>
        <a:p>
          <a:endParaRPr lang="en-US"/>
        </a:p>
      </dgm:t>
    </dgm:pt>
  </dgm:ptLst>
  <dgm:cxnLst>
    <dgm:cxn modelId="{FDC96152-5ABC-4AED-A093-92C22594FB8C}" srcId="{95EF830A-0901-4EB7-B603-D7B4E777E04B}" destId="{AB00BC8A-E19A-415C-BAE2-C6A7CDBE1091}" srcOrd="0" destOrd="0" parTransId="{213EDD47-6D2D-4995-AFEE-B9291C024B20}" sibTransId="{B429A398-E666-4796-A4C8-4F64A4DF8F97}"/>
    <dgm:cxn modelId="{3C1ED40C-F455-44B0-AB46-EB230973598F}" srcId="{95EF830A-0901-4EB7-B603-D7B4E777E04B}" destId="{E5FF24F5-1599-465E-807B-3A249C516331}" srcOrd="1" destOrd="0" parTransId="{E0B234C3-14DF-46B2-A327-0BB4C2F1A86B}" sibTransId="{BAABC727-1BF9-4E2C-A8CA-95EA9AE3B7AE}"/>
    <dgm:cxn modelId="{70B83A6B-5DC8-3741-9453-FE56F064C64E}" type="presOf" srcId="{E5FF24F5-1599-465E-807B-3A249C516331}" destId="{903B0481-8AF2-4AD1-829C-0AB4CED3C41E}" srcOrd="0" destOrd="0" presId="urn:microsoft.com/office/officeart/2011/layout/HexagonRadial"/>
    <dgm:cxn modelId="{95E8570C-84BD-4C4A-940E-BDBA1F7933BF}" srcId="{B758999B-054F-4B1A-9C5A-9248C923A71B}" destId="{95EF830A-0901-4EB7-B603-D7B4E777E04B}" srcOrd="0" destOrd="0" parTransId="{AE2DFA7F-6F3A-44E8-9DBE-D79C64FB8BCB}" sibTransId="{59F311E3-CBA8-4276-BDC3-2A625571DA97}"/>
    <dgm:cxn modelId="{31E369AE-1055-6244-93D4-CE21B01EFDF9}" type="presOf" srcId="{C466DDC0-2320-49C6-988E-BE5072E7F790}" destId="{1553C7D0-7BFB-4D6B-9C6E-5518AAC2241A}" srcOrd="0" destOrd="0" presId="urn:microsoft.com/office/officeart/2011/layout/HexagonRadial"/>
    <dgm:cxn modelId="{B24B1464-87F9-3947-BBF4-61F10FCBB606}" type="presOf" srcId="{54405E94-0845-472A-AFC3-A6968CB03DF0}" destId="{8A3D27FA-B176-47B9-8829-2AB3B5D9E7CF}" srcOrd="0" destOrd="0" presId="urn:microsoft.com/office/officeart/2011/layout/HexagonRadial"/>
    <dgm:cxn modelId="{4F612346-3139-9841-86A1-8C5D910ED2D5}" type="presOf" srcId="{CC632D20-16DB-44E3-9087-13829B712653}" destId="{05832002-A5B2-416E-9DB6-5EB61527591E}" srcOrd="0" destOrd="0" presId="urn:microsoft.com/office/officeart/2011/layout/HexagonRadial"/>
    <dgm:cxn modelId="{B7140A87-A4BE-374B-B1F4-F544CF7BAB27}" type="presOf" srcId="{B758999B-054F-4B1A-9C5A-9248C923A71B}" destId="{BF380AE5-BA3C-49BF-8B68-16FFA4161071}" srcOrd="0" destOrd="0" presId="urn:microsoft.com/office/officeart/2011/layout/HexagonRadial"/>
    <dgm:cxn modelId="{682298F9-523A-4E4B-98EE-DD5D5900BD72}" srcId="{95EF830A-0901-4EB7-B603-D7B4E777E04B}" destId="{CC632D20-16DB-44E3-9087-13829B712653}" srcOrd="4" destOrd="0" parTransId="{2E02E5A2-D5C7-477C-8C73-8B357A8C5362}" sibTransId="{8132E762-2DC2-4B60-916C-2A90C4D96D6F}"/>
    <dgm:cxn modelId="{A92B7365-AF14-774A-B1F4-AD478B1D6727}" type="presOf" srcId="{C3EDD9E3-530C-4A5F-864B-31463AD123C0}" destId="{ED808265-85B4-4A78-922E-46A7E1256BEF}" srcOrd="0" destOrd="0" presId="urn:microsoft.com/office/officeart/2011/layout/HexagonRadial"/>
    <dgm:cxn modelId="{B705F645-C274-044E-887E-736B661B5C24}" type="presOf" srcId="{AB00BC8A-E19A-415C-BAE2-C6A7CDBE1091}" destId="{9E6756D4-27B5-41AC-9CC9-4F0D4E38E5FB}" srcOrd="0" destOrd="0" presId="urn:microsoft.com/office/officeart/2011/layout/HexagonRadial"/>
    <dgm:cxn modelId="{C41FAFE5-81DE-4C4F-98C3-08176F922A70}" srcId="{95EF830A-0901-4EB7-B603-D7B4E777E04B}" destId="{C466DDC0-2320-49C6-988E-BE5072E7F790}" srcOrd="2" destOrd="0" parTransId="{084AD7F0-6B79-4030-A178-41B39B9959AD}" sibTransId="{4BE13FAD-B819-4D3E-AEF2-18F34219A331}"/>
    <dgm:cxn modelId="{AADB12F9-A813-45BF-8021-159EDB77A575}" srcId="{95EF830A-0901-4EB7-B603-D7B4E777E04B}" destId="{54405E94-0845-472A-AFC3-A6968CB03DF0}" srcOrd="5" destOrd="0" parTransId="{0168C2CE-7828-4783-ABBC-E60F952FF1BB}" sibTransId="{B10512CF-572A-4F59-BC1B-10575D7BDA91}"/>
    <dgm:cxn modelId="{64013ADD-F659-4C8C-BE1B-1337031D340E}" srcId="{95EF830A-0901-4EB7-B603-D7B4E777E04B}" destId="{C3EDD9E3-530C-4A5F-864B-31463AD123C0}" srcOrd="3" destOrd="0" parTransId="{7C50FCA2-72CA-4A1E-A3D7-98837275B27E}" sibTransId="{24B418E2-38B0-409A-AF63-411247B9E8B4}"/>
    <dgm:cxn modelId="{9952B22F-64DD-4049-8972-D833DA34B99D}" type="presOf" srcId="{95EF830A-0901-4EB7-B603-D7B4E777E04B}" destId="{07A87C60-3DFD-44E1-8FF8-5126AA33D0D1}" srcOrd="0" destOrd="0" presId="urn:microsoft.com/office/officeart/2011/layout/HexagonRadial"/>
    <dgm:cxn modelId="{332640DA-9758-BC4A-A82B-17834856F758}" type="presParOf" srcId="{BF380AE5-BA3C-49BF-8B68-16FFA4161071}" destId="{07A87C60-3DFD-44E1-8FF8-5126AA33D0D1}" srcOrd="0" destOrd="0" presId="urn:microsoft.com/office/officeart/2011/layout/HexagonRadial"/>
    <dgm:cxn modelId="{D76AF0AA-A3B7-0A42-AA53-9595B772F323}" type="presParOf" srcId="{BF380AE5-BA3C-49BF-8B68-16FFA4161071}" destId="{C2F988E3-4769-481F-8A15-832903B4E1ED}" srcOrd="1" destOrd="0" presId="urn:microsoft.com/office/officeart/2011/layout/HexagonRadial"/>
    <dgm:cxn modelId="{86525355-2DBF-E645-B079-76E38FCE73F9}" type="presParOf" srcId="{C2F988E3-4769-481F-8A15-832903B4E1ED}" destId="{BFB64360-429F-4C88-B23B-3F3D95E97637}" srcOrd="0" destOrd="0" presId="urn:microsoft.com/office/officeart/2011/layout/HexagonRadial"/>
    <dgm:cxn modelId="{D7A836B7-47E8-634D-9C25-EE87F9730872}" type="presParOf" srcId="{BF380AE5-BA3C-49BF-8B68-16FFA4161071}" destId="{9E6756D4-27B5-41AC-9CC9-4F0D4E38E5FB}" srcOrd="2" destOrd="0" presId="urn:microsoft.com/office/officeart/2011/layout/HexagonRadial"/>
    <dgm:cxn modelId="{0690DE5C-1610-B54D-B759-A6D9E38E3CE8}" type="presParOf" srcId="{BF380AE5-BA3C-49BF-8B68-16FFA4161071}" destId="{B909B487-BA70-4DC8-9BB2-2E4DA425F2DD}" srcOrd="3" destOrd="0" presId="urn:microsoft.com/office/officeart/2011/layout/HexagonRadial"/>
    <dgm:cxn modelId="{0F53B7B1-8827-F346-AF05-AEBB56482500}" type="presParOf" srcId="{B909B487-BA70-4DC8-9BB2-2E4DA425F2DD}" destId="{0420423B-52BF-4952-9C83-06CDF3FF01A2}" srcOrd="0" destOrd="0" presId="urn:microsoft.com/office/officeart/2011/layout/HexagonRadial"/>
    <dgm:cxn modelId="{AFFFBBCA-EFD1-A648-91F6-A9BBF219501F}" type="presParOf" srcId="{BF380AE5-BA3C-49BF-8B68-16FFA4161071}" destId="{903B0481-8AF2-4AD1-829C-0AB4CED3C41E}" srcOrd="4" destOrd="0" presId="urn:microsoft.com/office/officeart/2011/layout/HexagonRadial"/>
    <dgm:cxn modelId="{DA219B8E-3517-F942-B318-32FF75B3544C}" type="presParOf" srcId="{BF380AE5-BA3C-49BF-8B68-16FFA4161071}" destId="{E681DEA8-C659-4CDA-AE55-B77BC5A643D6}" srcOrd="5" destOrd="0" presId="urn:microsoft.com/office/officeart/2011/layout/HexagonRadial"/>
    <dgm:cxn modelId="{9FBC743B-D957-C143-84F9-B2C492630667}" type="presParOf" srcId="{E681DEA8-C659-4CDA-AE55-B77BC5A643D6}" destId="{605AFD37-34D2-4E47-8CE3-0EEF6319079A}" srcOrd="0" destOrd="0" presId="urn:microsoft.com/office/officeart/2011/layout/HexagonRadial"/>
    <dgm:cxn modelId="{A8D44F14-D225-DC4B-9C1C-2093F97EB292}" type="presParOf" srcId="{BF380AE5-BA3C-49BF-8B68-16FFA4161071}" destId="{1553C7D0-7BFB-4D6B-9C6E-5518AAC2241A}" srcOrd="6" destOrd="0" presId="urn:microsoft.com/office/officeart/2011/layout/HexagonRadial"/>
    <dgm:cxn modelId="{17D2040C-0391-654B-ADB0-5D09155D96FE}" type="presParOf" srcId="{BF380AE5-BA3C-49BF-8B68-16FFA4161071}" destId="{AC783293-1171-4FBF-B661-CFF070DBC195}" srcOrd="7" destOrd="0" presId="urn:microsoft.com/office/officeart/2011/layout/HexagonRadial"/>
    <dgm:cxn modelId="{FC921549-2EBC-124C-84E5-F3640EE9A404}" type="presParOf" srcId="{AC783293-1171-4FBF-B661-CFF070DBC195}" destId="{44412162-7D9E-4850-859B-D9E2F875ACD5}" srcOrd="0" destOrd="0" presId="urn:microsoft.com/office/officeart/2011/layout/HexagonRadial"/>
    <dgm:cxn modelId="{7ABB4664-0BF8-7249-A76A-C7810C0AA7CB}" type="presParOf" srcId="{BF380AE5-BA3C-49BF-8B68-16FFA4161071}" destId="{ED808265-85B4-4A78-922E-46A7E1256BEF}" srcOrd="8" destOrd="0" presId="urn:microsoft.com/office/officeart/2011/layout/HexagonRadial"/>
    <dgm:cxn modelId="{1641D6D6-8E55-6743-B9CB-88188E9A3F60}" type="presParOf" srcId="{BF380AE5-BA3C-49BF-8B68-16FFA4161071}" destId="{B0355C70-FE9A-4CCC-AE90-DAB5E57A3315}" srcOrd="9" destOrd="0" presId="urn:microsoft.com/office/officeart/2011/layout/HexagonRadial"/>
    <dgm:cxn modelId="{504059AD-BDF2-6B46-9CF7-133012284309}" type="presParOf" srcId="{B0355C70-FE9A-4CCC-AE90-DAB5E57A3315}" destId="{3CE96EE6-E44D-4A42-9E33-2032F98F49DD}" srcOrd="0" destOrd="0" presId="urn:microsoft.com/office/officeart/2011/layout/HexagonRadial"/>
    <dgm:cxn modelId="{9A7DEEE6-1C67-7F42-BAA2-932CE75EF972}" type="presParOf" srcId="{BF380AE5-BA3C-49BF-8B68-16FFA4161071}" destId="{05832002-A5B2-416E-9DB6-5EB61527591E}" srcOrd="10" destOrd="0" presId="urn:microsoft.com/office/officeart/2011/layout/HexagonRadial"/>
    <dgm:cxn modelId="{A8D2563D-D273-8240-BC0A-9DA414B3C56D}" type="presParOf" srcId="{BF380AE5-BA3C-49BF-8B68-16FFA4161071}" destId="{350C834B-0BC2-4C32-94AE-7EA707F88761}" srcOrd="11" destOrd="0" presId="urn:microsoft.com/office/officeart/2011/layout/HexagonRadial"/>
    <dgm:cxn modelId="{BD71C4A2-FC2F-884A-ADFC-34221E9B327D}" type="presParOf" srcId="{350C834B-0BC2-4C32-94AE-7EA707F88761}" destId="{6976E80B-5B4F-477C-8221-71AD3B8E951D}" srcOrd="0" destOrd="0" presId="urn:microsoft.com/office/officeart/2011/layout/HexagonRadial"/>
    <dgm:cxn modelId="{5624CCA6-2FF6-3346-9DF2-8919611A2B42}" type="presParOf" srcId="{BF380AE5-BA3C-49BF-8B68-16FFA4161071}" destId="{8A3D27FA-B176-47B9-8829-2AB3B5D9E7CF}"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BF281A-DDDF-49D4-931C-CA4F7F9E6FD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DDA58D6-863E-4737-AE3C-2884D45919A8}">
      <dgm:prSet phldrT="[Text]" custT="1"/>
      <dgm:spPr>
        <a:solidFill>
          <a:schemeClr val="accent4">
            <a:lumMod val="60000"/>
            <a:lumOff val="40000"/>
          </a:schemeClr>
        </a:solidFill>
      </dgm:spPr>
      <dgm:t>
        <a:bodyPr/>
        <a:lstStyle/>
        <a:p>
          <a:r>
            <a:rPr lang="en-US" sz="2400" dirty="0" smtClean="0">
              <a:solidFill>
                <a:schemeClr val="tx2">
                  <a:lumMod val="75000"/>
                </a:schemeClr>
              </a:solidFill>
              <a:latin typeface="Arial Black" pitchFamily="34" charset="0"/>
            </a:rPr>
            <a:t>Tracy Family Foundation</a:t>
          </a:r>
        </a:p>
        <a:p>
          <a:r>
            <a:rPr lang="en-US" sz="2400" dirty="0" smtClean="0">
              <a:solidFill>
                <a:schemeClr val="tx2">
                  <a:lumMod val="75000"/>
                </a:schemeClr>
              </a:solidFill>
              <a:latin typeface="Arial Black" pitchFamily="34" charset="0"/>
            </a:rPr>
            <a:t> 2013-17 Focus Areas</a:t>
          </a:r>
          <a:endParaRPr lang="en-US" sz="2400" dirty="0">
            <a:solidFill>
              <a:schemeClr val="tx2">
                <a:lumMod val="75000"/>
              </a:schemeClr>
            </a:solidFill>
            <a:latin typeface="Arial Black" pitchFamily="34" charset="0"/>
          </a:endParaRPr>
        </a:p>
      </dgm:t>
    </dgm:pt>
    <dgm:pt modelId="{24601802-D675-4B86-A8FD-C05189D8FF0C}" type="parTrans" cxnId="{C60CF0B0-5507-4B70-A861-92FDBCE8D4E2}">
      <dgm:prSet/>
      <dgm:spPr/>
      <dgm:t>
        <a:bodyPr/>
        <a:lstStyle/>
        <a:p>
          <a:endParaRPr lang="en-US"/>
        </a:p>
      </dgm:t>
    </dgm:pt>
    <dgm:pt modelId="{99B74DB6-7C59-468F-A776-B413F308CE69}" type="sibTrans" cxnId="{C60CF0B0-5507-4B70-A861-92FDBCE8D4E2}">
      <dgm:prSet/>
      <dgm:spPr/>
      <dgm:t>
        <a:bodyPr/>
        <a:lstStyle/>
        <a:p>
          <a:endParaRPr lang="en-US"/>
        </a:p>
      </dgm:t>
    </dgm:pt>
    <dgm:pt modelId="{BA99C582-2092-4C2E-9137-886220B07EF6}">
      <dgm:prSet phldrT="[Text]" custT="1"/>
      <dgm:spPr>
        <a:solidFill>
          <a:schemeClr val="tx2">
            <a:lumMod val="60000"/>
            <a:lumOff val="40000"/>
          </a:schemeClr>
        </a:solidFill>
      </dgm:spPr>
      <dgm:t>
        <a:bodyPr/>
        <a:lstStyle/>
        <a:p>
          <a:r>
            <a:rPr lang="en-US" sz="3600" dirty="0" smtClean="0">
              <a:solidFill>
                <a:schemeClr val="tx2">
                  <a:lumMod val="75000"/>
                </a:schemeClr>
              </a:solidFill>
              <a:latin typeface="Arial Black" pitchFamily="34" charset="0"/>
            </a:rPr>
            <a:t>EDUCATION </a:t>
          </a:r>
          <a:r>
            <a:rPr lang="en-US" sz="3600" dirty="0" smtClean="0">
              <a:solidFill>
                <a:schemeClr val="tx2">
                  <a:lumMod val="75000"/>
                </a:schemeClr>
              </a:solidFill>
            </a:rPr>
            <a:t>                                  </a:t>
          </a:r>
          <a:r>
            <a:rPr lang="en-US" sz="2400" dirty="0" smtClean="0">
              <a:solidFill>
                <a:schemeClr val="tx2">
                  <a:lumMod val="75000"/>
                </a:schemeClr>
              </a:solidFill>
            </a:rPr>
            <a:t>Brown County and Region</a:t>
          </a:r>
          <a:endParaRPr lang="en-US" sz="2400" dirty="0">
            <a:solidFill>
              <a:schemeClr val="tx2">
                <a:lumMod val="75000"/>
              </a:schemeClr>
            </a:solidFill>
          </a:endParaRPr>
        </a:p>
      </dgm:t>
    </dgm:pt>
    <dgm:pt modelId="{1E10EB0E-F9A2-44EE-9B7D-A1EB376951E4}" type="parTrans" cxnId="{831B3015-03B1-4A71-B037-2BBC468D685B}">
      <dgm:prSet/>
      <dgm:spPr/>
      <dgm:t>
        <a:bodyPr/>
        <a:lstStyle/>
        <a:p>
          <a:endParaRPr lang="en-US"/>
        </a:p>
      </dgm:t>
    </dgm:pt>
    <dgm:pt modelId="{DF1248D5-E37C-4F1B-98B3-876CC22ED54C}" type="sibTrans" cxnId="{831B3015-03B1-4A71-B037-2BBC468D685B}">
      <dgm:prSet/>
      <dgm:spPr/>
      <dgm:t>
        <a:bodyPr/>
        <a:lstStyle/>
        <a:p>
          <a:endParaRPr lang="en-US"/>
        </a:p>
      </dgm:t>
    </dgm:pt>
    <dgm:pt modelId="{79C8F402-3517-42AB-B001-63E638603D44}">
      <dgm:prSet phldrT="[Text]" custT="1"/>
      <dgm:spPr>
        <a:solidFill>
          <a:schemeClr val="tx2">
            <a:lumMod val="60000"/>
            <a:lumOff val="40000"/>
          </a:schemeClr>
        </a:solidFill>
      </dgm:spPr>
      <dgm:t>
        <a:bodyPr/>
        <a:lstStyle/>
        <a:p>
          <a:r>
            <a:rPr lang="en-US" sz="3600" dirty="0" smtClean="0">
              <a:solidFill>
                <a:schemeClr val="tx2">
                  <a:lumMod val="75000"/>
                </a:schemeClr>
              </a:solidFill>
              <a:latin typeface="Arial Black" pitchFamily="34" charset="0"/>
            </a:rPr>
            <a:t>YOUTH AND FAMILIES                </a:t>
          </a:r>
          <a:r>
            <a:rPr lang="en-US" sz="2000" dirty="0" smtClean="0">
              <a:solidFill>
                <a:schemeClr val="tx2">
                  <a:lumMod val="75000"/>
                </a:schemeClr>
              </a:solidFill>
            </a:rPr>
            <a:t>Brown County and the Region</a:t>
          </a:r>
          <a:endParaRPr lang="en-US" sz="2000" dirty="0">
            <a:solidFill>
              <a:schemeClr val="tx2">
                <a:lumMod val="75000"/>
              </a:schemeClr>
            </a:solidFill>
          </a:endParaRPr>
        </a:p>
      </dgm:t>
    </dgm:pt>
    <dgm:pt modelId="{8B972C79-192A-42F2-9C62-AF96B9723DCE}" type="parTrans" cxnId="{FFB7117A-59C8-489C-BE7C-C5A9190DECC5}">
      <dgm:prSet/>
      <dgm:spPr/>
      <dgm:t>
        <a:bodyPr/>
        <a:lstStyle/>
        <a:p>
          <a:endParaRPr lang="en-US"/>
        </a:p>
      </dgm:t>
    </dgm:pt>
    <dgm:pt modelId="{3CD1962F-B4A0-44FF-B9CB-8456A449952D}" type="sibTrans" cxnId="{FFB7117A-59C8-489C-BE7C-C5A9190DECC5}">
      <dgm:prSet/>
      <dgm:spPr/>
      <dgm:t>
        <a:bodyPr/>
        <a:lstStyle/>
        <a:p>
          <a:endParaRPr lang="en-US"/>
        </a:p>
      </dgm:t>
    </dgm:pt>
    <dgm:pt modelId="{CBAD3FEE-82E4-4A95-A5E9-803A30F92718}">
      <dgm:prSet phldrT="[Text]" custT="1"/>
      <dgm:spPr>
        <a:solidFill>
          <a:schemeClr val="tx2">
            <a:lumMod val="60000"/>
            <a:lumOff val="40000"/>
          </a:schemeClr>
        </a:solidFill>
      </dgm:spPr>
      <dgm:t>
        <a:bodyPr/>
        <a:lstStyle/>
        <a:p>
          <a:r>
            <a:rPr lang="en-US" sz="3600" dirty="0" smtClean="0">
              <a:solidFill>
                <a:schemeClr val="tx2">
                  <a:lumMod val="75000"/>
                </a:schemeClr>
              </a:solidFill>
              <a:latin typeface="Arial Black" pitchFamily="34" charset="0"/>
            </a:rPr>
            <a:t>LEADERSHIP </a:t>
          </a:r>
          <a:r>
            <a:rPr lang="en-US" sz="2000" dirty="0" smtClean="0">
              <a:solidFill>
                <a:schemeClr val="tx2">
                  <a:lumMod val="75000"/>
                </a:schemeClr>
              </a:solidFill>
            </a:rPr>
            <a:t>                                 Brown County and the Region</a:t>
          </a:r>
          <a:endParaRPr lang="en-US" sz="2000" dirty="0">
            <a:solidFill>
              <a:schemeClr val="tx2">
                <a:lumMod val="75000"/>
              </a:schemeClr>
            </a:solidFill>
          </a:endParaRPr>
        </a:p>
      </dgm:t>
    </dgm:pt>
    <dgm:pt modelId="{1B2F88B5-831F-4781-9E3E-5FF92CA03174}" type="parTrans" cxnId="{046AFA62-6767-4365-A5F7-757A4A043712}">
      <dgm:prSet/>
      <dgm:spPr/>
      <dgm:t>
        <a:bodyPr/>
        <a:lstStyle/>
        <a:p>
          <a:endParaRPr lang="en-US"/>
        </a:p>
      </dgm:t>
    </dgm:pt>
    <dgm:pt modelId="{8F93C9D4-B7DE-469D-94A1-ABED09E7C693}" type="sibTrans" cxnId="{046AFA62-6767-4365-A5F7-757A4A043712}">
      <dgm:prSet/>
      <dgm:spPr/>
      <dgm:t>
        <a:bodyPr/>
        <a:lstStyle/>
        <a:p>
          <a:endParaRPr lang="en-US"/>
        </a:p>
      </dgm:t>
    </dgm:pt>
    <dgm:pt modelId="{85E7305D-1A14-4935-9C86-3B47AE50CCE1}">
      <dgm:prSet phldrT="[Text]" custT="1"/>
      <dgm:spPr>
        <a:solidFill>
          <a:schemeClr val="tx2">
            <a:lumMod val="60000"/>
            <a:lumOff val="40000"/>
          </a:schemeClr>
        </a:solidFill>
      </dgm:spPr>
      <dgm:t>
        <a:bodyPr/>
        <a:lstStyle/>
        <a:p>
          <a:r>
            <a:rPr lang="en-US" sz="3000" dirty="0" smtClean="0">
              <a:solidFill>
                <a:schemeClr val="tx2">
                  <a:lumMod val="75000"/>
                </a:schemeClr>
              </a:solidFill>
              <a:latin typeface="Arial Black" pitchFamily="34" charset="0"/>
            </a:rPr>
            <a:t>ECONOMIC DEVELOPMENT        </a:t>
          </a:r>
          <a:r>
            <a:rPr lang="en-US" sz="2000" dirty="0" smtClean="0">
              <a:solidFill>
                <a:schemeClr val="tx2">
                  <a:lumMod val="75000"/>
                </a:schemeClr>
              </a:solidFill>
            </a:rPr>
            <a:t>Brown County Only</a:t>
          </a:r>
          <a:endParaRPr lang="en-US" sz="2000" dirty="0">
            <a:solidFill>
              <a:schemeClr val="tx2">
                <a:lumMod val="75000"/>
              </a:schemeClr>
            </a:solidFill>
          </a:endParaRPr>
        </a:p>
      </dgm:t>
    </dgm:pt>
    <dgm:pt modelId="{449EA829-7E81-4829-BED2-F371FF00FB00}" type="parTrans" cxnId="{2F0B7E37-84BE-4A71-B031-15A3D4DE2093}">
      <dgm:prSet/>
      <dgm:spPr/>
      <dgm:t>
        <a:bodyPr/>
        <a:lstStyle/>
        <a:p>
          <a:endParaRPr lang="en-US"/>
        </a:p>
      </dgm:t>
    </dgm:pt>
    <dgm:pt modelId="{2A572AC4-00A1-4E32-A51F-5C7A1497CAD0}" type="sibTrans" cxnId="{2F0B7E37-84BE-4A71-B031-15A3D4DE2093}">
      <dgm:prSet/>
      <dgm:spPr/>
      <dgm:t>
        <a:bodyPr/>
        <a:lstStyle/>
        <a:p>
          <a:endParaRPr lang="en-US"/>
        </a:p>
      </dgm:t>
    </dgm:pt>
    <dgm:pt modelId="{27825882-7FA0-4E55-B12F-AC05207ED792}" type="pres">
      <dgm:prSet presAssocID="{3ABF281A-DDDF-49D4-931C-CA4F7F9E6FDE}" presName="diagram" presStyleCnt="0">
        <dgm:presLayoutVars>
          <dgm:chMax val="1"/>
          <dgm:dir/>
          <dgm:animLvl val="ctr"/>
          <dgm:resizeHandles val="exact"/>
        </dgm:presLayoutVars>
      </dgm:prSet>
      <dgm:spPr/>
      <dgm:t>
        <a:bodyPr/>
        <a:lstStyle/>
        <a:p>
          <a:endParaRPr lang="en-US"/>
        </a:p>
      </dgm:t>
    </dgm:pt>
    <dgm:pt modelId="{C7F79C8B-8C9C-4696-92DB-C17E183EC6BB}" type="pres">
      <dgm:prSet presAssocID="{3ABF281A-DDDF-49D4-931C-CA4F7F9E6FDE}" presName="matrix" presStyleCnt="0"/>
      <dgm:spPr/>
    </dgm:pt>
    <dgm:pt modelId="{DEBBBC48-0D8E-45AB-BC1E-251EFEE50EB1}" type="pres">
      <dgm:prSet presAssocID="{3ABF281A-DDDF-49D4-931C-CA4F7F9E6FDE}" presName="tile1" presStyleLbl="node1" presStyleIdx="0" presStyleCnt="4" custLinFactNeighborX="0"/>
      <dgm:spPr/>
      <dgm:t>
        <a:bodyPr/>
        <a:lstStyle/>
        <a:p>
          <a:endParaRPr lang="en-US"/>
        </a:p>
      </dgm:t>
    </dgm:pt>
    <dgm:pt modelId="{8452C511-0579-4237-A808-FF203D176903}" type="pres">
      <dgm:prSet presAssocID="{3ABF281A-DDDF-49D4-931C-CA4F7F9E6FDE}" presName="tile1text" presStyleLbl="node1" presStyleIdx="0" presStyleCnt="4">
        <dgm:presLayoutVars>
          <dgm:chMax val="0"/>
          <dgm:chPref val="0"/>
          <dgm:bulletEnabled val="1"/>
        </dgm:presLayoutVars>
      </dgm:prSet>
      <dgm:spPr/>
      <dgm:t>
        <a:bodyPr/>
        <a:lstStyle/>
        <a:p>
          <a:endParaRPr lang="en-US"/>
        </a:p>
      </dgm:t>
    </dgm:pt>
    <dgm:pt modelId="{39BAC84C-7B8F-4547-AE85-6B330E0FFCC7}" type="pres">
      <dgm:prSet presAssocID="{3ABF281A-DDDF-49D4-931C-CA4F7F9E6FDE}" presName="tile2" presStyleLbl="node1" presStyleIdx="1" presStyleCnt="4"/>
      <dgm:spPr/>
      <dgm:t>
        <a:bodyPr/>
        <a:lstStyle/>
        <a:p>
          <a:endParaRPr lang="en-US"/>
        </a:p>
      </dgm:t>
    </dgm:pt>
    <dgm:pt modelId="{A1DB9D39-E68A-424E-BCA5-FB9465C9C81A}" type="pres">
      <dgm:prSet presAssocID="{3ABF281A-DDDF-49D4-931C-CA4F7F9E6FDE}" presName="tile2text" presStyleLbl="node1" presStyleIdx="1" presStyleCnt="4">
        <dgm:presLayoutVars>
          <dgm:chMax val="0"/>
          <dgm:chPref val="0"/>
          <dgm:bulletEnabled val="1"/>
        </dgm:presLayoutVars>
      </dgm:prSet>
      <dgm:spPr/>
      <dgm:t>
        <a:bodyPr/>
        <a:lstStyle/>
        <a:p>
          <a:endParaRPr lang="en-US"/>
        </a:p>
      </dgm:t>
    </dgm:pt>
    <dgm:pt modelId="{1AADECAB-BA62-4523-B8BE-1CB0F0E49937}" type="pres">
      <dgm:prSet presAssocID="{3ABF281A-DDDF-49D4-931C-CA4F7F9E6FDE}" presName="tile3" presStyleLbl="node1" presStyleIdx="2" presStyleCnt="4"/>
      <dgm:spPr/>
      <dgm:t>
        <a:bodyPr/>
        <a:lstStyle/>
        <a:p>
          <a:endParaRPr lang="en-US"/>
        </a:p>
      </dgm:t>
    </dgm:pt>
    <dgm:pt modelId="{E3AD01CB-1C1C-47A6-B17C-D6DCC23442A4}" type="pres">
      <dgm:prSet presAssocID="{3ABF281A-DDDF-49D4-931C-CA4F7F9E6FDE}" presName="tile3text" presStyleLbl="node1" presStyleIdx="2" presStyleCnt="4">
        <dgm:presLayoutVars>
          <dgm:chMax val="0"/>
          <dgm:chPref val="0"/>
          <dgm:bulletEnabled val="1"/>
        </dgm:presLayoutVars>
      </dgm:prSet>
      <dgm:spPr/>
      <dgm:t>
        <a:bodyPr/>
        <a:lstStyle/>
        <a:p>
          <a:endParaRPr lang="en-US"/>
        </a:p>
      </dgm:t>
    </dgm:pt>
    <dgm:pt modelId="{8D90122B-1178-46D3-9821-C4D8E3B00659}" type="pres">
      <dgm:prSet presAssocID="{3ABF281A-DDDF-49D4-931C-CA4F7F9E6FDE}" presName="tile4" presStyleLbl="node1" presStyleIdx="3" presStyleCnt="4" custLinFactNeighborY="1017"/>
      <dgm:spPr/>
      <dgm:t>
        <a:bodyPr/>
        <a:lstStyle/>
        <a:p>
          <a:endParaRPr lang="en-US"/>
        </a:p>
      </dgm:t>
    </dgm:pt>
    <dgm:pt modelId="{C80299F6-FEDE-4878-9B8E-93A3689B73CE}" type="pres">
      <dgm:prSet presAssocID="{3ABF281A-DDDF-49D4-931C-CA4F7F9E6FDE}" presName="tile4text" presStyleLbl="node1" presStyleIdx="3" presStyleCnt="4">
        <dgm:presLayoutVars>
          <dgm:chMax val="0"/>
          <dgm:chPref val="0"/>
          <dgm:bulletEnabled val="1"/>
        </dgm:presLayoutVars>
      </dgm:prSet>
      <dgm:spPr/>
      <dgm:t>
        <a:bodyPr/>
        <a:lstStyle/>
        <a:p>
          <a:endParaRPr lang="en-US"/>
        </a:p>
      </dgm:t>
    </dgm:pt>
    <dgm:pt modelId="{16E86892-3232-4C40-AF6D-299BBC6710C4}" type="pres">
      <dgm:prSet presAssocID="{3ABF281A-DDDF-49D4-931C-CA4F7F9E6FDE}" presName="centerTile" presStyleLbl="fgShp" presStyleIdx="0" presStyleCnt="1" custScaleX="209876">
        <dgm:presLayoutVars>
          <dgm:chMax val="0"/>
          <dgm:chPref val="0"/>
        </dgm:presLayoutVars>
      </dgm:prSet>
      <dgm:spPr/>
      <dgm:t>
        <a:bodyPr/>
        <a:lstStyle/>
        <a:p>
          <a:endParaRPr lang="en-US"/>
        </a:p>
      </dgm:t>
    </dgm:pt>
  </dgm:ptLst>
  <dgm:cxnLst>
    <dgm:cxn modelId="{6EF30A81-4679-B148-98C1-DC8FFC1E4F77}" type="presOf" srcId="{3ABF281A-DDDF-49D4-931C-CA4F7F9E6FDE}" destId="{27825882-7FA0-4E55-B12F-AC05207ED792}" srcOrd="0" destOrd="0" presId="urn:microsoft.com/office/officeart/2005/8/layout/matrix1"/>
    <dgm:cxn modelId="{0E4F3BD2-BBD0-9649-8E07-2FD2F06A6C26}" type="presOf" srcId="{85E7305D-1A14-4935-9C86-3B47AE50CCE1}" destId="{C80299F6-FEDE-4878-9B8E-93A3689B73CE}" srcOrd="1" destOrd="0" presId="urn:microsoft.com/office/officeart/2005/8/layout/matrix1"/>
    <dgm:cxn modelId="{152F3473-7931-A346-8FA4-95B6B078E5D0}" type="presOf" srcId="{BA99C582-2092-4C2E-9137-886220B07EF6}" destId="{8452C511-0579-4237-A808-FF203D176903}" srcOrd="1" destOrd="0" presId="urn:microsoft.com/office/officeart/2005/8/layout/matrix1"/>
    <dgm:cxn modelId="{B90C2EB7-5DDC-2D48-B6DB-26C3505C0770}" type="presOf" srcId="{79C8F402-3517-42AB-B001-63E638603D44}" destId="{A1DB9D39-E68A-424E-BCA5-FB9465C9C81A}" srcOrd="1" destOrd="0" presId="urn:microsoft.com/office/officeart/2005/8/layout/matrix1"/>
    <dgm:cxn modelId="{046AFA62-6767-4365-A5F7-757A4A043712}" srcId="{DDDA58D6-863E-4737-AE3C-2884D45919A8}" destId="{CBAD3FEE-82E4-4A95-A5E9-803A30F92718}" srcOrd="2" destOrd="0" parTransId="{1B2F88B5-831F-4781-9E3E-5FF92CA03174}" sibTransId="{8F93C9D4-B7DE-469D-94A1-ABED09E7C693}"/>
    <dgm:cxn modelId="{DF97AA94-C924-D542-B127-CC1005F8F5A6}" type="presOf" srcId="{DDDA58D6-863E-4737-AE3C-2884D45919A8}" destId="{16E86892-3232-4C40-AF6D-299BBC6710C4}" srcOrd="0" destOrd="0" presId="urn:microsoft.com/office/officeart/2005/8/layout/matrix1"/>
    <dgm:cxn modelId="{08311394-07B0-1B4B-B775-BFEF9B9B5E5A}" type="presOf" srcId="{79C8F402-3517-42AB-B001-63E638603D44}" destId="{39BAC84C-7B8F-4547-AE85-6B330E0FFCC7}" srcOrd="0" destOrd="0" presId="urn:microsoft.com/office/officeart/2005/8/layout/matrix1"/>
    <dgm:cxn modelId="{C60CF0B0-5507-4B70-A861-92FDBCE8D4E2}" srcId="{3ABF281A-DDDF-49D4-931C-CA4F7F9E6FDE}" destId="{DDDA58D6-863E-4737-AE3C-2884D45919A8}" srcOrd="0" destOrd="0" parTransId="{24601802-D675-4B86-A8FD-C05189D8FF0C}" sibTransId="{99B74DB6-7C59-468F-A776-B413F308CE69}"/>
    <dgm:cxn modelId="{2F5E6021-E60A-DF4D-9F50-E83A88BBC3BE}" type="presOf" srcId="{CBAD3FEE-82E4-4A95-A5E9-803A30F92718}" destId="{1AADECAB-BA62-4523-B8BE-1CB0F0E49937}" srcOrd="0" destOrd="0" presId="urn:microsoft.com/office/officeart/2005/8/layout/matrix1"/>
    <dgm:cxn modelId="{831B3015-03B1-4A71-B037-2BBC468D685B}" srcId="{DDDA58D6-863E-4737-AE3C-2884D45919A8}" destId="{BA99C582-2092-4C2E-9137-886220B07EF6}" srcOrd="0" destOrd="0" parTransId="{1E10EB0E-F9A2-44EE-9B7D-A1EB376951E4}" sibTransId="{DF1248D5-E37C-4F1B-98B3-876CC22ED54C}"/>
    <dgm:cxn modelId="{FFB7117A-59C8-489C-BE7C-C5A9190DECC5}" srcId="{DDDA58D6-863E-4737-AE3C-2884D45919A8}" destId="{79C8F402-3517-42AB-B001-63E638603D44}" srcOrd="1" destOrd="0" parTransId="{8B972C79-192A-42F2-9C62-AF96B9723DCE}" sibTransId="{3CD1962F-B4A0-44FF-B9CB-8456A449952D}"/>
    <dgm:cxn modelId="{774B4F12-9C02-7A42-993A-09BA72A933F5}" type="presOf" srcId="{BA99C582-2092-4C2E-9137-886220B07EF6}" destId="{DEBBBC48-0D8E-45AB-BC1E-251EFEE50EB1}" srcOrd="0" destOrd="0" presId="urn:microsoft.com/office/officeart/2005/8/layout/matrix1"/>
    <dgm:cxn modelId="{BBFE34BC-7A3D-8B46-A3E7-E5F227650162}" type="presOf" srcId="{85E7305D-1A14-4935-9C86-3B47AE50CCE1}" destId="{8D90122B-1178-46D3-9821-C4D8E3B00659}" srcOrd="0" destOrd="0" presId="urn:microsoft.com/office/officeart/2005/8/layout/matrix1"/>
    <dgm:cxn modelId="{2F0B7E37-84BE-4A71-B031-15A3D4DE2093}" srcId="{DDDA58D6-863E-4737-AE3C-2884D45919A8}" destId="{85E7305D-1A14-4935-9C86-3B47AE50CCE1}" srcOrd="3" destOrd="0" parTransId="{449EA829-7E81-4829-BED2-F371FF00FB00}" sibTransId="{2A572AC4-00A1-4E32-A51F-5C7A1497CAD0}"/>
    <dgm:cxn modelId="{DC9AB338-44D8-744B-A29D-B7A139E4DDC3}" type="presOf" srcId="{CBAD3FEE-82E4-4A95-A5E9-803A30F92718}" destId="{E3AD01CB-1C1C-47A6-B17C-D6DCC23442A4}" srcOrd="1" destOrd="0" presId="urn:microsoft.com/office/officeart/2005/8/layout/matrix1"/>
    <dgm:cxn modelId="{FA5C7B09-B344-2047-8FAF-79EF645F04A7}" type="presParOf" srcId="{27825882-7FA0-4E55-B12F-AC05207ED792}" destId="{C7F79C8B-8C9C-4696-92DB-C17E183EC6BB}" srcOrd="0" destOrd="0" presId="urn:microsoft.com/office/officeart/2005/8/layout/matrix1"/>
    <dgm:cxn modelId="{0C114014-1CC3-E441-8CF7-AC0D0CCB1F2B}" type="presParOf" srcId="{C7F79C8B-8C9C-4696-92DB-C17E183EC6BB}" destId="{DEBBBC48-0D8E-45AB-BC1E-251EFEE50EB1}" srcOrd="0" destOrd="0" presId="urn:microsoft.com/office/officeart/2005/8/layout/matrix1"/>
    <dgm:cxn modelId="{067F56F6-A8BB-9948-8F79-4D65F44877FD}" type="presParOf" srcId="{C7F79C8B-8C9C-4696-92DB-C17E183EC6BB}" destId="{8452C511-0579-4237-A808-FF203D176903}" srcOrd="1" destOrd="0" presId="urn:microsoft.com/office/officeart/2005/8/layout/matrix1"/>
    <dgm:cxn modelId="{6D439D53-1A61-7B49-8D51-BBF495C04458}" type="presParOf" srcId="{C7F79C8B-8C9C-4696-92DB-C17E183EC6BB}" destId="{39BAC84C-7B8F-4547-AE85-6B330E0FFCC7}" srcOrd="2" destOrd="0" presId="urn:microsoft.com/office/officeart/2005/8/layout/matrix1"/>
    <dgm:cxn modelId="{95215A82-3BDD-014D-ABA8-22C4040D4593}" type="presParOf" srcId="{C7F79C8B-8C9C-4696-92DB-C17E183EC6BB}" destId="{A1DB9D39-E68A-424E-BCA5-FB9465C9C81A}" srcOrd="3" destOrd="0" presId="urn:microsoft.com/office/officeart/2005/8/layout/matrix1"/>
    <dgm:cxn modelId="{D6F1C1D9-D9EC-F548-9914-D0DCFCD942F9}" type="presParOf" srcId="{C7F79C8B-8C9C-4696-92DB-C17E183EC6BB}" destId="{1AADECAB-BA62-4523-B8BE-1CB0F0E49937}" srcOrd="4" destOrd="0" presId="urn:microsoft.com/office/officeart/2005/8/layout/matrix1"/>
    <dgm:cxn modelId="{2F95FD20-AFB7-8044-B8DE-C45005C4F9B1}" type="presParOf" srcId="{C7F79C8B-8C9C-4696-92DB-C17E183EC6BB}" destId="{E3AD01CB-1C1C-47A6-B17C-D6DCC23442A4}" srcOrd="5" destOrd="0" presId="urn:microsoft.com/office/officeart/2005/8/layout/matrix1"/>
    <dgm:cxn modelId="{BF96A8B2-1DE7-974A-85AF-4254A6A7E138}" type="presParOf" srcId="{C7F79C8B-8C9C-4696-92DB-C17E183EC6BB}" destId="{8D90122B-1178-46D3-9821-C4D8E3B00659}" srcOrd="6" destOrd="0" presId="urn:microsoft.com/office/officeart/2005/8/layout/matrix1"/>
    <dgm:cxn modelId="{D14A8F1C-D320-3C40-836F-A8476A42EF3D}" type="presParOf" srcId="{C7F79C8B-8C9C-4696-92DB-C17E183EC6BB}" destId="{C80299F6-FEDE-4878-9B8E-93A3689B73CE}" srcOrd="7" destOrd="0" presId="urn:microsoft.com/office/officeart/2005/8/layout/matrix1"/>
    <dgm:cxn modelId="{7AE4358E-9440-334D-A09A-F6131EF75A75}" type="presParOf" srcId="{27825882-7FA0-4E55-B12F-AC05207ED792}" destId="{16E86892-3232-4C40-AF6D-299BBC6710C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78A1EB-4D18-4FFB-B700-0B03F4D9D5B0}" type="doc">
      <dgm:prSet loTypeId="urn:microsoft.com/office/officeart/2005/8/layout/pList2" loCatId="picture" qsTypeId="urn:microsoft.com/office/officeart/2005/8/quickstyle/simple1" qsCatId="simple" csTypeId="urn:microsoft.com/office/officeart/2005/8/colors/accent1_2" csCatId="accent1" phldr="1"/>
      <dgm:spPr/>
    </dgm:pt>
    <dgm:pt modelId="{9BFB2ACD-E2D3-433A-ADE5-69BC4E3AA30A}">
      <dgm:prSet phldrT="[Text]" custT="1"/>
      <dgm:spPr/>
      <dgm:t>
        <a:bodyPr/>
        <a:lstStyle/>
        <a:p>
          <a:endParaRPr lang="en-US" sz="1400" dirty="0" smtClean="0"/>
        </a:p>
        <a:p>
          <a:endParaRPr lang="en-US" sz="1400" dirty="0" smtClean="0"/>
        </a:p>
        <a:p>
          <a:r>
            <a:rPr lang="en-US" sz="3200" dirty="0" smtClean="0"/>
            <a:t>Early Childhood</a:t>
          </a:r>
          <a:endParaRPr lang="en-US" sz="3200" dirty="0"/>
        </a:p>
      </dgm:t>
    </dgm:pt>
    <dgm:pt modelId="{1524A439-34D3-41F3-BC72-EE4DA70CCC38}" type="parTrans" cxnId="{45175B16-B0B3-4A43-9379-40A43CA6DBC1}">
      <dgm:prSet/>
      <dgm:spPr/>
      <dgm:t>
        <a:bodyPr/>
        <a:lstStyle/>
        <a:p>
          <a:endParaRPr lang="en-US"/>
        </a:p>
      </dgm:t>
    </dgm:pt>
    <dgm:pt modelId="{C2CEDB84-9AC5-4637-BBFE-481531B4F22D}" type="sibTrans" cxnId="{45175B16-B0B3-4A43-9379-40A43CA6DBC1}">
      <dgm:prSet/>
      <dgm:spPr/>
      <dgm:t>
        <a:bodyPr/>
        <a:lstStyle/>
        <a:p>
          <a:endParaRPr lang="en-US"/>
        </a:p>
      </dgm:t>
    </dgm:pt>
    <dgm:pt modelId="{E9156D04-0C72-43A8-A8D5-E3537EBFB322}">
      <dgm:prSet phldrT="[Text]"/>
      <dgm:spPr/>
      <dgm:t>
        <a:bodyPr/>
        <a:lstStyle/>
        <a:p>
          <a:endParaRPr lang="en-US" dirty="0" smtClean="0"/>
        </a:p>
        <a:p>
          <a:r>
            <a:rPr lang="en-US" dirty="0" smtClean="0"/>
            <a:t>K-12</a:t>
          </a:r>
          <a:endParaRPr lang="en-US" dirty="0"/>
        </a:p>
      </dgm:t>
    </dgm:pt>
    <dgm:pt modelId="{598A3606-4399-4F69-8167-D584D8B10850}" type="parTrans" cxnId="{7512C26F-8F0E-4C8C-9794-5E68809A2B1F}">
      <dgm:prSet/>
      <dgm:spPr/>
      <dgm:t>
        <a:bodyPr/>
        <a:lstStyle/>
        <a:p>
          <a:endParaRPr lang="en-US"/>
        </a:p>
      </dgm:t>
    </dgm:pt>
    <dgm:pt modelId="{056B3D85-8BC3-4CDB-A829-036CF91C37A8}" type="sibTrans" cxnId="{7512C26F-8F0E-4C8C-9794-5E68809A2B1F}">
      <dgm:prSet/>
      <dgm:spPr/>
      <dgm:t>
        <a:bodyPr/>
        <a:lstStyle/>
        <a:p>
          <a:endParaRPr lang="en-US"/>
        </a:p>
      </dgm:t>
    </dgm:pt>
    <dgm:pt modelId="{01031589-D5EC-4233-8A57-A92E5AA921D8}">
      <dgm:prSet phldrT="[Text]"/>
      <dgm:spPr/>
      <dgm:t>
        <a:bodyPr/>
        <a:lstStyle/>
        <a:p>
          <a:endParaRPr lang="en-US" dirty="0" smtClean="0"/>
        </a:p>
        <a:p>
          <a:r>
            <a:rPr lang="en-US" dirty="0" smtClean="0"/>
            <a:t>Post-Secondary</a:t>
          </a:r>
          <a:endParaRPr lang="en-US" dirty="0"/>
        </a:p>
      </dgm:t>
    </dgm:pt>
    <dgm:pt modelId="{60F2AE6C-F4B5-4F07-AE28-AEDF0B7601C8}" type="parTrans" cxnId="{26D5A3C2-15CE-412C-8077-9F5AA9E0C2A8}">
      <dgm:prSet/>
      <dgm:spPr/>
      <dgm:t>
        <a:bodyPr/>
        <a:lstStyle/>
        <a:p>
          <a:endParaRPr lang="en-US"/>
        </a:p>
      </dgm:t>
    </dgm:pt>
    <dgm:pt modelId="{95ABA572-F303-4933-96C5-8D46188F8C72}" type="sibTrans" cxnId="{26D5A3C2-15CE-412C-8077-9F5AA9E0C2A8}">
      <dgm:prSet/>
      <dgm:spPr/>
      <dgm:t>
        <a:bodyPr/>
        <a:lstStyle/>
        <a:p>
          <a:endParaRPr lang="en-US"/>
        </a:p>
      </dgm:t>
    </dgm:pt>
    <dgm:pt modelId="{50D4EF89-B6CC-4E6B-A8F0-212A1E678B34}" type="pres">
      <dgm:prSet presAssocID="{A678A1EB-4D18-4FFB-B700-0B03F4D9D5B0}" presName="Name0" presStyleCnt="0">
        <dgm:presLayoutVars>
          <dgm:dir/>
          <dgm:resizeHandles val="exact"/>
        </dgm:presLayoutVars>
      </dgm:prSet>
      <dgm:spPr/>
    </dgm:pt>
    <dgm:pt modelId="{75696A21-6E18-4094-AA45-746E27A5629E}" type="pres">
      <dgm:prSet presAssocID="{A678A1EB-4D18-4FFB-B700-0B03F4D9D5B0}" presName="bkgdShp" presStyleLbl="alignAccFollowNode1" presStyleIdx="0" presStyleCnt="1"/>
      <dgm:spPr/>
    </dgm:pt>
    <dgm:pt modelId="{ED7BA969-70ED-4FDB-854F-542B375CB0EC}" type="pres">
      <dgm:prSet presAssocID="{A678A1EB-4D18-4FFB-B700-0B03F4D9D5B0}" presName="linComp" presStyleCnt="0"/>
      <dgm:spPr/>
    </dgm:pt>
    <dgm:pt modelId="{22D4433D-EFF5-47B6-91A5-F3BE312ED540}" type="pres">
      <dgm:prSet presAssocID="{9BFB2ACD-E2D3-433A-ADE5-69BC4E3AA30A}" presName="compNode" presStyleCnt="0"/>
      <dgm:spPr/>
    </dgm:pt>
    <dgm:pt modelId="{5134D90D-AE6D-48CC-928C-BF52AA0FC8F2}" type="pres">
      <dgm:prSet presAssocID="{9BFB2ACD-E2D3-433A-ADE5-69BC4E3AA30A}" presName="node" presStyleLbl="node1" presStyleIdx="0" presStyleCnt="3">
        <dgm:presLayoutVars>
          <dgm:bulletEnabled val="1"/>
        </dgm:presLayoutVars>
      </dgm:prSet>
      <dgm:spPr/>
      <dgm:t>
        <a:bodyPr/>
        <a:lstStyle/>
        <a:p>
          <a:endParaRPr lang="en-US"/>
        </a:p>
      </dgm:t>
    </dgm:pt>
    <dgm:pt modelId="{40DB3E3F-9D77-4F07-9CCE-A1EE7416BB06}" type="pres">
      <dgm:prSet presAssocID="{9BFB2ACD-E2D3-433A-ADE5-69BC4E3AA30A}" presName="invisiNode" presStyleLbl="node1" presStyleIdx="0" presStyleCnt="3"/>
      <dgm:spPr/>
    </dgm:pt>
    <dgm:pt modelId="{D6CADA20-3DA8-485D-96B1-CD297D8463D8}" type="pres">
      <dgm:prSet presAssocID="{9BFB2ACD-E2D3-433A-ADE5-69BC4E3AA30A}" presName="imagNode" presStyleLbl="fgImgPlace1" presStyleIdx="0" presStyleCnt="3" custLinFactY="69367" custLinFactNeighborX="19365" custLinFactNeighborY="100000"/>
      <dgm:spPr>
        <a:blipFill rotWithShape="1">
          <a:blip xmlns:r="http://schemas.openxmlformats.org/officeDocument/2006/relationships" r:embed="rId1"/>
          <a:stretch>
            <a:fillRect/>
          </a:stretch>
        </a:blipFill>
      </dgm:spPr>
    </dgm:pt>
    <dgm:pt modelId="{280FDF53-D1B0-4211-B005-7C8EEBDF0C8F}" type="pres">
      <dgm:prSet presAssocID="{C2CEDB84-9AC5-4637-BBFE-481531B4F22D}" presName="sibTrans" presStyleLbl="sibTrans2D1" presStyleIdx="0" presStyleCnt="0"/>
      <dgm:spPr/>
      <dgm:t>
        <a:bodyPr/>
        <a:lstStyle/>
        <a:p>
          <a:endParaRPr lang="en-US"/>
        </a:p>
      </dgm:t>
    </dgm:pt>
    <dgm:pt modelId="{44D0553D-12AA-40D0-BD50-A017B11108FA}" type="pres">
      <dgm:prSet presAssocID="{E9156D04-0C72-43A8-A8D5-E3537EBFB322}" presName="compNode" presStyleCnt="0"/>
      <dgm:spPr/>
    </dgm:pt>
    <dgm:pt modelId="{347284F0-9CD9-406A-83B0-39F7F9C37478}" type="pres">
      <dgm:prSet presAssocID="{E9156D04-0C72-43A8-A8D5-E3537EBFB322}" presName="node" presStyleLbl="node1" presStyleIdx="1" presStyleCnt="3">
        <dgm:presLayoutVars>
          <dgm:bulletEnabled val="1"/>
        </dgm:presLayoutVars>
      </dgm:prSet>
      <dgm:spPr/>
      <dgm:t>
        <a:bodyPr/>
        <a:lstStyle/>
        <a:p>
          <a:endParaRPr lang="en-US"/>
        </a:p>
      </dgm:t>
    </dgm:pt>
    <dgm:pt modelId="{05356035-FBDE-40F1-B181-FCDB15E50C62}" type="pres">
      <dgm:prSet presAssocID="{E9156D04-0C72-43A8-A8D5-E3537EBFB322}" presName="invisiNode" presStyleLbl="node1" presStyleIdx="1" presStyleCnt="3"/>
      <dgm:spPr/>
    </dgm:pt>
    <dgm:pt modelId="{67728F91-D65D-42BB-9D8C-A4BF41407CB1}" type="pres">
      <dgm:prSet presAssocID="{E9156D04-0C72-43A8-A8D5-E3537EBFB322}" presName="imagNode" presStyleLbl="fgImgPlace1" presStyleIdx="1" presStyleCnt="3"/>
      <dgm:spPr/>
    </dgm:pt>
    <dgm:pt modelId="{634CE644-9463-42EB-81F5-70D42CBA1C60}" type="pres">
      <dgm:prSet presAssocID="{056B3D85-8BC3-4CDB-A829-036CF91C37A8}" presName="sibTrans" presStyleLbl="sibTrans2D1" presStyleIdx="0" presStyleCnt="0"/>
      <dgm:spPr/>
      <dgm:t>
        <a:bodyPr/>
        <a:lstStyle/>
        <a:p>
          <a:endParaRPr lang="en-US"/>
        </a:p>
      </dgm:t>
    </dgm:pt>
    <dgm:pt modelId="{3FB5816B-2D51-4DD1-850D-C61AA8B9D98F}" type="pres">
      <dgm:prSet presAssocID="{01031589-D5EC-4233-8A57-A92E5AA921D8}" presName="compNode" presStyleCnt="0"/>
      <dgm:spPr/>
    </dgm:pt>
    <dgm:pt modelId="{A994C88C-FE02-4B08-B555-EA485A805B3C}" type="pres">
      <dgm:prSet presAssocID="{01031589-D5EC-4233-8A57-A92E5AA921D8}" presName="node" presStyleLbl="node1" presStyleIdx="2" presStyleCnt="3">
        <dgm:presLayoutVars>
          <dgm:bulletEnabled val="1"/>
        </dgm:presLayoutVars>
      </dgm:prSet>
      <dgm:spPr/>
      <dgm:t>
        <a:bodyPr/>
        <a:lstStyle/>
        <a:p>
          <a:endParaRPr lang="en-US"/>
        </a:p>
      </dgm:t>
    </dgm:pt>
    <dgm:pt modelId="{5213ED45-718A-47D4-AD57-FF3E914044F5}" type="pres">
      <dgm:prSet presAssocID="{01031589-D5EC-4233-8A57-A92E5AA921D8}" presName="invisiNode" presStyleLbl="node1" presStyleIdx="2" presStyleCnt="3"/>
      <dgm:spPr/>
    </dgm:pt>
    <dgm:pt modelId="{56B356FA-B38D-4BAF-B13A-C4CF13E64CB4}" type="pres">
      <dgm:prSet presAssocID="{01031589-D5EC-4233-8A57-A92E5AA921D8}" presName="imagNode" presStyleLbl="fgImgPlace1" presStyleIdx="2" presStyleCnt="3"/>
      <dgm:spPr/>
    </dgm:pt>
  </dgm:ptLst>
  <dgm:cxnLst>
    <dgm:cxn modelId="{A08B7BC7-3BC7-DD48-AAE2-CDDD3070185B}" type="presOf" srcId="{01031589-D5EC-4233-8A57-A92E5AA921D8}" destId="{A994C88C-FE02-4B08-B555-EA485A805B3C}" srcOrd="0" destOrd="0" presId="urn:microsoft.com/office/officeart/2005/8/layout/pList2"/>
    <dgm:cxn modelId="{75450CD9-B0F8-1D4B-B02F-BE56EC311BF6}" type="presOf" srcId="{E9156D04-0C72-43A8-A8D5-E3537EBFB322}" destId="{347284F0-9CD9-406A-83B0-39F7F9C37478}" srcOrd="0" destOrd="0" presId="urn:microsoft.com/office/officeart/2005/8/layout/pList2"/>
    <dgm:cxn modelId="{8E1626BE-B1DD-3146-8586-F24FE338E465}" type="presOf" srcId="{A678A1EB-4D18-4FFB-B700-0B03F4D9D5B0}" destId="{50D4EF89-B6CC-4E6B-A8F0-212A1E678B34}" srcOrd="0" destOrd="0" presId="urn:microsoft.com/office/officeart/2005/8/layout/pList2"/>
    <dgm:cxn modelId="{7512C26F-8F0E-4C8C-9794-5E68809A2B1F}" srcId="{A678A1EB-4D18-4FFB-B700-0B03F4D9D5B0}" destId="{E9156D04-0C72-43A8-A8D5-E3537EBFB322}" srcOrd="1" destOrd="0" parTransId="{598A3606-4399-4F69-8167-D584D8B10850}" sibTransId="{056B3D85-8BC3-4CDB-A829-036CF91C37A8}"/>
    <dgm:cxn modelId="{8119D861-A6FF-B94C-8FC5-9C95CFA1F6E9}" type="presOf" srcId="{C2CEDB84-9AC5-4637-BBFE-481531B4F22D}" destId="{280FDF53-D1B0-4211-B005-7C8EEBDF0C8F}" srcOrd="0" destOrd="0" presId="urn:microsoft.com/office/officeart/2005/8/layout/pList2"/>
    <dgm:cxn modelId="{45175B16-B0B3-4A43-9379-40A43CA6DBC1}" srcId="{A678A1EB-4D18-4FFB-B700-0B03F4D9D5B0}" destId="{9BFB2ACD-E2D3-433A-ADE5-69BC4E3AA30A}" srcOrd="0" destOrd="0" parTransId="{1524A439-34D3-41F3-BC72-EE4DA70CCC38}" sibTransId="{C2CEDB84-9AC5-4637-BBFE-481531B4F22D}"/>
    <dgm:cxn modelId="{C5EC2DE9-4837-5F48-8D21-C5ABFDE773F7}" type="presOf" srcId="{9BFB2ACD-E2D3-433A-ADE5-69BC4E3AA30A}" destId="{5134D90D-AE6D-48CC-928C-BF52AA0FC8F2}" srcOrd="0" destOrd="0" presId="urn:microsoft.com/office/officeart/2005/8/layout/pList2"/>
    <dgm:cxn modelId="{26D5A3C2-15CE-412C-8077-9F5AA9E0C2A8}" srcId="{A678A1EB-4D18-4FFB-B700-0B03F4D9D5B0}" destId="{01031589-D5EC-4233-8A57-A92E5AA921D8}" srcOrd="2" destOrd="0" parTransId="{60F2AE6C-F4B5-4F07-AE28-AEDF0B7601C8}" sibTransId="{95ABA572-F303-4933-96C5-8D46188F8C72}"/>
    <dgm:cxn modelId="{52F77397-479C-744B-A014-8AC77970747A}" type="presOf" srcId="{056B3D85-8BC3-4CDB-A829-036CF91C37A8}" destId="{634CE644-9463-42EB-81F5-70D42CBA1C60}" srcOrd="0" destOrd="0" presId="urn:microsoft.com/office/officeart/2005/8/layout/pList2"/>
    <dgm:cxn modelId="{23761EF9-B2CB-AB42-B5FB-A59977D4E4FC}" type="presParOf" srcId="{50D4EF89-B6CC-4E6B-A8F0-212A1E678B34}" destId="{75696A21-6E18-4094-AA45-746E27A5629E}" srcOrd="0" destOrd="0" presId="urn:microsoft.com/office/officeart/2005/8/layout/pList2"/>
    <dgm:cxn modelId="{ECA194C2-E047-FC45-8582-EC05074C52E5}" type="presParOf" srcId="{50D4EF89-B6CC-4E6B-A8F0-212A1E678B34}" destId="{ED7BA969-70ED-4FDB-854F-542B375CB0EC}" srcOrd="1" destOrd="0" presId="urn:microsoft.com/office/officeart/2005/8/layout/pList2"/>
    <dgm:cxn modelId="{ADCB3121-22AA-1246-9131-AB24D174948E}" type="presParOf" srcId="{ED7BA969-70ED-4FDB-854F-542B375CB0EC}" destId="{22D4433D-EFF5-47B6-91A5-F3BE312ED540}" srcOrd="0" destOrd="0" presId="urn:microsoft.com/office/officeart/2005/8/layout/pList2"/>
    <dgm:cxn modelId="{67714347-BB51-0748-BE28-DF0E84F46A95}" type="presParOf" srcId="{22D4433D-EFF5-47B6-91A5-F3BE312ED540}" destId="{5134D90D-AE6D-48CC-928C-BF52AA0FC8F2}" srcOrd="0" destOrd="0" presId="urn:microsoft.com/office/officeart/2005/8/layout/pList2"/>
    <dgm:cxn modelId="{F8835D30-9DDA-6540-B454-9227AA29856A}" type="presParOf" srcId="{22D4433D-EFF5-47B6-91A5-F3BE312ED540}" destId="{40DB3E3F-9D77-4F07-9CCE-A1EE7416BB06}" srcOrd="1" destOrd="0" presId="urn:microsoft.com/office/officeart/2005/8/layout/pList2"/>
    <dgm:cxn modelId="{AE761860-F010-0240-A840-39AB5585B52F}" type="presParOf" srcId="{22D4433D-EFF5-47B6-91A5-F3BE312ED540}" destId="{D6CADA20-3DA8-485D-96B1-CD297D8463D8}" srcOrd="2" destOrd="0" presId="urn:microsoft.com/office/officeart/2005/8/layout/pList2"/>
    <dgm:cxn modelId="{F40E8E94-D258-AC4F-814C-95E716E3881F}" type="presParOf" srcId="{ED7BA969-70ED-4FDB-854F-542B375CB0EC}" destId="{280FDF53-D1B0-4211-B005-7C8EEBDF0C8F}" srcOrd="1" destOrd="0" presId="urn:microsoft.com/office/officeart/2005/8/layout/pList2"/>
    <dgm:cxn modelId="{FBAA71C1-7B3E-5A42-9DCC-F7FBD3923084}" type="presParOf" srcId="{ED7BA969-70ED-4FDB-854F-542B375CB0EC}" destId="{44D0553D-12AA-40D0-BD50-A017B11108FA}" srcOrd="2" destOrd="0" presId="urn:microsoft.com/office/officeart/2005/8/layout/pList2"/>
    <dgm:cxn modelId="{14C48B17-7CE7-8549-9474-82CD03311CF8}" type="presParOf" srcId="{44D0553D-12AA-40D0-BD50-A017B11108FA}" destId="{347284F0-9CD9-406A-83B0-39F7F9C37478}" srcOrd="0" destOrd="0" presId="urn:microsoft.com/office/officeart/2005/8/layout/pList2"/>
    <dgm:cxn modelId="{E205F7DD-3361-E447-9BA8-A6FB5CF0560C}" type="presParOf" srcId="{44D0553D-12AA-40D0-BD50-A017B11108FA}" destId="{05356035-FBDE-40F1-B181-FCDB15E50C62}" srcOrd="1" destOrd="0" presId="urn:microsoft.com/office/officeart/2005/8/layout/pList2"/>
    <dgm:cxn modelId="{D414FF81-BC8C-D642-9E60-E346CE299923}" type="presParOf" srcId="{44D0553D-12AA-40D0-BD50-A017B11108FA}" destId="{67728F91-D65D-42BB-9D8C-A4BF41407CB1}" srcOrd="2" destOrd="0" presId="urn:microsoft.com/office/officeart/2005/8/layout/pList2"/>
    <dgm:cxn modelId="{FFAEA12C-046F-E148-AB2B-BF665027E90C}" type="presParOf" srcId="{ED7BA969-70ED-4FDB-854F-542B375CB0EC}" destId="{634CE644-9463-42EB-81F5-70D42CBA1C60}" srcOrd="3" destOrd="0" presId="urn:microsoft.com/office/officeart/2005/8/layout/pList2"/>
    <dgm:cxn modelId="{1BF5B20E-AA54-BF4A-925C-A49B1BE1DA07}" type="presParOf" srcId="{ED7BA969-70ED-4FDB-854F-542B375CB0EC}" destId="{3FB5816B-2D51-4DD1-850D-C61AA8B9D98F}" srcOrd="4" destOrd="0" presId="urn:microsoft.com/office/officeart/2005/8/layout/pList2"/>
    <dgm:cxn modelId="{332D76B4-723B-0F42-BE3C-AD801A4AFA58}" type="presParOf" srcId="{3FB5816B-2D51-4DD1-850D-C61AA8B9D98F}" destId="{A994C88C-FE02-4B08-B555-EA485A805B3C}" srcOrd="0" destOrd="0" presId="urn:microsoft.com/office/officeart/2005/8/layout/pList2"/>
    <dgm:cxn modelId="{94F9A304-5473-D04F-80E4-7898B3546DFA}" type="presParOf" srcId="{3FB5816B-2D51-4DD1-850D-C61AA8B9D98F}" destId="{5213ED45-718A-47D4-AD57-FF3E914044F5}" srcOrd="1" destOrd="0" presId="urn:microsoft.com/office/officeart/2005/8/layout/pList2"/>
    <dgm:cxn modelId="{81B2E663-BD45-9540-8B83-AD76A41586D3}" type="presParOf" srcId="{3FB5816B-2D51-4DD1-850D-C61AA8B9D98F}" destId="{56B356FA-B38D-4BAF-B13A-C4CF13E64CB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87C60-3DFD-44E1-8FF8-5126AA33D0D1}">
      <dsp:nvSpPr>
        <dsp:cNvPr id="0" name=""/>
        <dsp:cNvSpPr/>
      </dsp:nvSpPr>
      <dsp:spPr>
        <a:xfrm>
          <a:off x="2806703" y="1371600"/>
          <a:ext cx="2211506" cy="1605359"/>
        </a:xfrm>
        <a:prstGeom prst="hexagon">
          <a:avLst>
            <a:gd name="adj" fmla="val 28570"/>
            <a:gd name="vf" fmla="val 115470"/>
          </a:avLst>
        </a:prstGeom>
        <a:solidFill>
          <a:schemeClr val="accent3">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Grant Programs</a:t>
          </a:r>
          <a:endParaRPr lang="en-US" sz="2400" kern="1200" dirty="0"/>
        </a:p>
      </dsp:txBody>
      <dsp:txXfrm>
        <a:off x="3143879" y="1616360"/>
        <a:ext cx="1537154" cy="1115839"/>
      </dsp:txXfrm>
    </dsp:sp>
    <dsp:sp modelId="{0420423B-52BF-4952-9C83-06CDF3FF01A2}">
      <dsp:nvSpPr>
        <dsp:cNvPr id="0" name=""/>
        <dsp:cNvSpPr/>
      </dsp:nvSpPr>
      <dsp:spPr>
        <a:xfrm>
          <a:off x="4131354" y="712982"/>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6756D4-27B5-41AC-9CC9-4F0D4E38E5FB}">
      <dsp:nvSpPr>
        <dsp:cNvPr id="0" name=""/>
        <dsp:cNvSpPr/>
      </dsp:nvSpPr>
      <dsp:spPr>
        <a:xfrm>
          <a:off x="3013335" y="-20962"/>
          <a:ext cx="1774566" cy="1399546"/>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Matching</a:t>
          </a:r>
          <a:endParaRPr lang="en-US" sz="1800" kern="1200" dirty="0"/>
        </a:p>
      </dsp:txBody>
      <dsp:txXfrm>
        <a:off x="3294499" y="200783"/>
        <a:ext cx="1212238" cy="956056"/>
      </dsp:txXfrm>
    </dsp:sp>
    <dsp:sp modelId="{605AFD37-34D2-4E47-8CE3-0EEF6319079A}">
      <dsp:nvSpPr>
        <dsp:cNvPr id="0" name=""/>
        <dsp:cNvSpPr/>
      </dsp:nvSpPr>
      <dsp:spPr>
        <a:xfrm>
          <a:off x="4948537" y="1840852"/>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3B0481-8AF2-4AD1-829C-0AB4CED3C41E}">
      <dsp:nvSpPr>
        <dsp:cNvPr id="0" name=""/>
        <dsp:cNvSpPr/>
      </dsp:nvSpPr>
      <dsp:spPr>
        <a:xfrm>
          <a:off x="4639302" y="853005"/>
          <a:ext cx="1728835" cy="1315697"/>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Next Generation</a:t>
          </a:r>
          <a:endParaRPr lang="en-US" sz="1800" kern="1200" dirty="0"/>
        </a:p>
      </dsp:txBody>
      <dsp:txXfrm>
        <a:off x="4908670" y="1058002"/>
        <a:ext cx="1190099" cy="905703"/>
      </dsp:txXfrm>
    </dsp:sp>
    <dsp:sp modelId="{44412162-7D9E-4850-859B-D9E2F875ACD5}">
      <dsp:nvSpPr>
        <dsp:cNvPr id="0" name=""/>
        <dsp:cNvSpPr/>
      </dsp:nvSpPr>
      <dsp:spPr>
        <a:xfrm>
          <a:off x="4380869" y="3114005"/>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3C7D0-7BFB-4D6B-9C6E-5518AAC2241A}">
      <dsp:nvSpPr>
        <dsp:cNvPr id="0" name=""/>
        <dsp:cNvSpPr/>
      </dsp:nvSpPr>
      <dsp:spPr>
        <a:xfrm>
          <a:off x="4635493" y="2285997"/>
          <a:ext cx="1520831" cy="1315697"/>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Capacity Building</a:t>
          </a:r>
          <a:endParaRPr lang="en-US" sz="1900" kern="1200" dirty="0"/>
        </a:p>
      </dsp:txBody>
      <dsp:txXfrm>
        <a:off x="4887527" y="2504036"/>
        <a:ext cx="1016763" cy="879619"/>
      </dsp:txXfrm>
    </dsp:sp>
    <dsp:sp modelId="{3CE96EE6-E44D-4A42-9E33-2032F98F49DD}">
      <dsp:nvSpPr>
        <dsp:cNvPr id="0" name=""/>
        <dsp:cNvSpPr/>
      </dsp:nvSpPr>
      <dsp:spPr>
        <a:xfrm>
          <a:off x="2972708" y="3246163"/>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808265-85B4-4A78-922E-46A7E1256BEF}">
      <dsp:nvSpPr>
        <dsp:cNvPr id="0" name=""/>
        <dsp:cNvSpPr/>
      </dsp:nvSpPr>
      <dsp:spPr>
        <a:xfrm>
          <a:off x="3187698" y="2992757"/>
          <a:ext cx="1520831" cy="1315697"/>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Catholic Schools </a:t>
          </a:r>
          <a:endParaRPr lang="en-US" sz="1900" kern="1200" dirty="0"/>
        </a:p>
      </dsp:txBody>
      <dsp:txXfrm>
        <a:off x="3439732" y="3210796"/>
        <a:ext cx="1016763" cy="879619"/>
      </dsp:txXfrm>
    </dsp:sp>
    <dsp:sp modelId="{6976E80B-5B4F-477C-8221-71AD3B8E951D}">
      <dsp:nvSpPr>
        <dsp:cNvPr id="0" name=""/>
        <dsp:cNvSpPr/>
      </dsp:nvSpPr>
      <dsp:spPr>
        <a:xfrm>
          <a:off x="2142144" y="2118746"/>
          <a:ext cx="700195" cy="6033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832002-A5B2-416E-9DB6-5EB61527591E}">
      <dsp:nvSpPr>
        <dsp:cNvPr id="0" name=""/>
        <dsp:cNvSpPr/>
      </dsp:nvSpPr>
      <dsp:spPr>
        <a:xfrm>
          <a:off x="1435102" y="2306967"/>
          <a:ext cx="1824358" cy="1315697"/>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Brown County Teacher Fund</a:t>
          </a:r>
          <a:endParaRPr lang="en-US" sz="1800" kern="1200" dirty="0"/>
        </a:p>
      </dsp:txBody>
      <dsp:txXfrm>
        <a:off x="1712430" y="2506971"/>
        <a:ext cx="1269702" cy="915689"/>
      </dsp:txXfrm>
    </dsp:sp>
    <dsp:sp modelId="{8A3D27FA-B176-47B9-8829-2AB3B5D9E7CF}">
      <dsp:nvSpPr>
        <dsp:cNvPr id="0" name=""/>
        <dsp:cNvSpPr/>
      </dsp:nvSpPr>
      <dsp:spPr>
        <a:xfrm>
          <a:off x="1738949" y="828394"/>
          <a:ext cx="1520831" cy="1315697"/>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Formal Funding</a:t>
          </a:r>
          <a:endParaRPr lang="en-US" sz="1800" kern="1200" dirty="0"/>
        </a:p>
      </dsp:txBody>
      <dsp:txXfrm>
        <a:off x="1990983" y="1046433"/>
        <a:ext cx="1016763" cy="879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BBC48-0D8E-45AB-BC1E-251EFEE50EB1}">
      <dsp:nvSpPr>
        <dsp:cNvPr id="0" name=""/>
        <dsp:cNvSpPr/>
      </dsp:nvSpPr>
      <dsp:spPr>
        <a:xfrm rot="16200000">
          <a:off x="925909" y="-925909"/>
          <a:ext cx="2262981" cy="4114800"/>
        </a:xfrm>
        <a:prstGeom prst="round1Rect">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2">
                  <a:lumMod val="75000"/>
                </a:schemeClr>
              </a:solidFill>
              <a:latin typeface="Arial Black" pitchFamily="34" charset="0"/>
            </a:rPr>
            <a:t>EDUCATION </a:t>
          </a:r>
          <a:r>
            <a:rPr lang="en-US" sz="3600" kern="1200" dirty="0" smtClean="0">
              <a:solidFill>
                <a:schemeClr val="tx2">
                  <a:lumMod val="75000"/>
                </a:schemeClr>
              </a:solidFill>
            </a:rPr>
            <a:t>                                  </a:t>
          </a:r>
          <a:r>
            <a:rPr lang="en-US" sz="2400" kern="1200" dirty="0" smtClean="0">
              <a:solidFill>
                <a:schemeClr val="tx2">
                  <a:lumMod val="75000"/>
                </a:schemeClr>
              </a:solidFill>
            </a:rPr>
            <a:t>Brown County and Region</a:t>
          </a:r>
          <a:endParaRPr lang="en-US" sz="2400" kern="1200" dirty="0">
            <a:solidFill>
              <a:schemeClr val="tx2">
                <a:lumMod val="75000"/>
              </a:schemeClr>
            </a:solidFill>
          </a:endParaRPr>
        </a:p>
      </dsp:txBody>
      <dsp:txXfrm rot="5400000">
        <a:off x="-1" y="1"/>
        <a:ext cx="4114800" cy="1697236"/>
      </dsp:txXfrm>
    </dsp:sp>
    <dsp:sp modelId="{39BAC84C-7B8F-4547-AE85-6B330E0FFCC7}">
      <dsp:nvSpPr>
        <dsp:cNvPr id="0" name=""/>
        <dsp:cNvSpPr/>
      </dsp:nvSpPr>
      <dsp:spPr>
        <a:xfrm>
          <a:off x="4114800" y="0"/>
          <a:ext cx="4114800" cy="2262981"/>
        </a:xfrm>
        <a:prstGeom prst="round1Rect">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2">
                  <a:lumMod val="75000"/>
                </a:schemeClr>
              </a:solidFill>
              <a:latin typeface="Arial Black" pitchFamily="34" charset="0"/>
            </a:rPr>
            <a:t>YOUTH AND FAMILIES                </a:t>
          </a:r>
          <a:r>
            <a:rPr lang="en-US" sz="2000" kern="1200" dirty="0" smtClean="0">
              <a:solidFill>
                <a:schemeClr val="tx2">
                  <a:lumMod val="75000"/>
                </a:schemeClr>
              </a:solidFill>
            </a:rPr>
            <a:t>Brown County and the Region</a:t>
          </a:r>
          <a:endParaRPr lang="en-US" sz="2000" kern="1200" dirty="0">
            <a:solidFill>
              <a:schemeClr val="tx2">
                <a:lumMod val="75000"/>
              </a:schemeClr>
            </a:solidFill>
          </a:endParaRPr>
        </a:p>
      </dsp:txBody>
      <dsp:txXfrm>
        <a:off x="4114800" y="0"/>
        <a:ext cx="4114800" cy="1697236"/>
      </dsp:txXfrm>
    </dsp:sp>
    <dsp:sp modelId="{1AADECAB-BA62-4523-B8BE-1CB0F0E49937}">
      <dsp:nvSpPr>
        <dsp:cNvPr id="0" name=""/>
        <dsp:cNvSpPr/>
      </dsp:nvSpPr>
      <dsp:spPr>
        <a:xfrm rot="10800000">
          <a:off x="0" y="2262981"/>
          <a:ext cx="4114800" cy="2262981"/>
        </a:xfrm>
        <a:prstGeom prst="round1Rect">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2">
                  <a:lumMod val="75000"/>
                </a:schemeClr>
              </a:solidFill>
              <a:latin typeface="Arial Black" pitchFamily="34" charset="0"/>
            </a:rPr>
            <a:t>LEADERSHIP </a:t>
          </a:r>
          <a:r>
            <a:rPr lang="en-US" sz="2000" kern="1200" dirty="0" smtClean="0">
              <a:solidFill>
                <a:schemeClr val="tx2">
                  <a:lumMod val="75000"/>
                </a:schemeClr>
              </a:solidFill>
            </a:rPr>
            <a:t>                                 Brown County and the Region</a:t>
          </a:r>
          <a:endParaRPr lang="en-US" sz="2000" kern="1200" dirty="0">
            <a:solidFill>
              <a:schemeClr val="tx2">
                <a:lumMod val="75000"/>
              </a:schemeClr>
            </a:solidFill>
          </a:endParaRPr>
        </a:p>
      </dsp:txBody>
      <dsp:txXfrm rot="10800000">
        <a:off x="0" y="2828726"/>
        <a:ext cx="4114800" cy="1697236"/>
      </dsp:txXfrm>
    </dsp:sp>
    <dsp:sp modelId="{8D90122B-1178-46D3-9821-C4D8E3B00659}">
      <dsp:nvSpPr>
        <dsp:cNvPr id="0" name=""/>
        <dsp:cNvSpPr/>
      </dsp:nvSpPr>
      <dsp:spPr>
        <a:xfrm rot="5400000">
          <a:off x="5040709" y="1337072"/>
          <a:ext cx="2262981" cy="4114800"/>
        </a:xfrm>
        <a:prstGeom prst="round1Rect">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2">
                  <a:lumMod val="75000"/>
                </a:schemeClr>
              </a:solidFill>
              <a:latin typeface="Arial Black" pitchFamily="34" charset="0"/>
            </a:rPr>
            <a:t>ECONOMIC DEVELOPMENT        </a:t>
          </a:r>
          <a:r>
            <a:rPr lang="en-US" sz="2000" kern="1200" dirty="0" smtClean="0">
              <a:solidFill>
                <a:schemeClr val="tx2">
                  <a:lumMod val="75000"/>
                </a:schemeClr>
              </a:solidFill>
            </a:rPr>
            <a:t>Brown County Only</a:t>
          </a:r>
          <a:endParaRPr lang="en-US" sz="2000" kern="1200" dirty="0">
            <a:solidFill>
              <a:schemeClr val="tx2">
                <a:lumMod val="75000"/>
              </a:schemeClr>
            </a:solidFill>
          </a:endParaRPr>
        </a:p>
      </dsp:txBody>
      <dsp:txXfrm rot="-5400000">
        <a:off x="4114799" y="2828726"/>
        <a:ext cx="4114800" cy="1697236"/>
      </dsp:txXfrm>
    </dsp:sp>
    <dsp:sp modelId="{16E86892-3232-4C40-AF6D-299BBC6710C4}">
      <dsp:nvSpPr>
        <dsp:cNvPr id="0" name=""/>
        <dsp:cNvSpPr/>
      </dsp:nvSpPr>
      <dsp:spPr>
        <a:xfrm>
          <a:off x="1524006" y="1697236"/>
          <a:ext cx="5181586" cy="1131490"/>
        </a:xfrm>
        <a:prstGeom prst="roundRect">
          <a:avLst/>
        </a:prstGeom>
        <a:solidFill>
          <a:schemeClr val="accent4">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2">
                  <a:lumMod val="75000"/>
                </a:schemeClr>
              </a:solidFill>
              <a:latin typeface="Arial Black" pitchFamily="34" charset="0"/>
            </a:rPr>
            <a:t>Tracy Family Foundation</a:t>
          </a:r>
        </a:p>
        <a:p>
          <a:pPr lvl="0" algn="ctr" defTabSz="1066800">
            <a:lnSpc>
              <a:spcPct val="90000"/>
            </a:lnSpc>
            <a:spcBef>
              <a:spcPct val="0"/>
            </a:spcBef>
            <a:spcAft>
              <a:spcPct val="35000"/>
            </a:spcAft>
          </a:pPr>
          <a:r>
            <a:rPr lang="en-US" sz="2400" kern="1200" dirty="0" smtClean="0">
              <a:solidFill>
                <a:schemeClr val="tx2">
                  <a:lumMod val="75000"/>
                </a:schemeClr>
              </a:solidFill>
              <a:latin typeface="Arial Black" pitchFamily="34" charset="0"/>
            </a:rPr>
            <a:t> 2013-17 Focus Areas</a:t>
          </a:r>
          <a:endParaRPr lang="en-US" sz="2400" kern="1200" dirty="0">
            <a:solidFill>
              <a:schemeClr val="tx2">
                <a:lumMod val="75000"/>
              </a:schemeClr>
            </a:solidFill>
            <a:latin typeface="Arial Black" pitchFamily="34" charset="0"/>
          </a:endParaRPr>
        </a:p>
      </dsp:txBody>
      <dsp:txXfrm>
        <a:off x="1579241" y="1752471"/>
        <a:ext cx="5071116" cy="1021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96A21-6E18-4094-AA45-746E27A5629E}">
      <dsp:nvSpPr>
        <dsp:cNvPr id="0" name=""/>
        <dsp:cNvSpPr/>
      </dsp:nvSpPr>
      <dsp:spPr>
        <a:xfrm>
          <a:off x="0" y="0"/>
          <a:ext cx="7747000" cy="1745218"/>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CADA20-3DA8-485D-96B1-CD297D8463D8}">
      <dsp:nvSpPr>
        <dsp:cNvPr id="0" name=""/>
        <dsp:cNvSpPr/>
      </dsp:nvSpPr>
      <dsp:spPr>
        <a:xfrm>
          <a:off x="673095" y="2400300"/>
          <a:ext cx="2275681" cy="1279826"/>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34D90D-AE6D-48CC-928C-BF52AA0FC8F2}">
      <dsp:nvSpPr>
        <dsp:cNvPr id="0" name=""/>
        <dsp:cNvSpPr/>
      </dsp:nvSpPr>
      <dsp:spPr>
        <a:xfrm rot="10800000">
          <a:off x="232410" y="1745218"/>
          <a:ext cx="2275681" cy="2133044"/>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3200" kern="1200" dirty="0" smtClean="0"/>
            <a:t>Early Childhood</a:t>
          </a:r>
          <a:endParaRPr lang="en-US" sz="3200" kern="1200" dirty="0"/>
        </a:p>
      </dsp:txBody>
      <dsp:txXfrm rot="10800000">
        <a:off x="298008" y="1745218"/>
        <a:ext cx="2144485" cy="2067446"/>
      </dsp:txXfrm>
    </dsp:sp>
    <dsp:sp modelId="{67728F91-D65D-42BB-9D8C-A4BF41407CB1}">
      <dsp:nvSpPr>
        <dsp:cNvPr id="0" name=""/>
        <dsp:cNvSpPr/>
      </dsp:nvSpPr>
      <dsp:spPr>
        <a:xfrm>
          <a:off x="2735659" y="232695"/>
          <a:ext cx="2275681" cy="1279826"/>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7284F0-9CD9-406A-83B0-39F7F9C37478}">
      <dsp:nvSpPr>
        <dsp:cNvPr id="0" name=""/>
        <dsp:cNvSpPr/>
      </dsp:nvSpPr>
      <dsp:spPr>
        <a:xfrm rot="10800000">
          <a:off x="2735659" y="1745218"/>
          <a:ext cx="2275681" cy="2133044"/>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endParaRPr lang="en-US" sz="2900" kern="1200" dirty="0" smtClean="0"/>
        </a:p>
        <a:p>
          <a:pPr lvl="0" algn="ctr" defTabSz="1289050">
            <a:lnSpc>
              <a:spcPct val="90000"/>
            </a:lnSpc>
            <a:spcBef>
              <a:spcPct val="0"/>
            </a:spcBef>
            <a:spcAft>
              <a:spcPct val="35000"/>
            </a:spcAft>
          </a:pPr>
          <a:r>
            <a:rPr lang="en-US" sz="2900" kern="1200" dirty="0" smtClean="0"/>
            <a:t>K-12</a:t>
          </a:r>
          <a:endParaRPr lang="en-US" sz="2900" kern="1200" dirty="0"/>
        </a:p>
      </dsp:txBody>
      <dsp:txXfrm rot="10800000">
        <a:off x="2801257" y="1745218"/>
        <a:ext cx="2144485" cy="2067446"/>
      </dsp:txXfrm>
    </dsp:sp>
    <dsp:sp modelId="{56B356FA-B38D-4BAF-B13A-C4CF13E64CB4}">
      <dsp:nvSpPr>
        <dsp:cNvPr id="0" name=""/>
        <dsp:cNvSpPr/>
      </dsp:nvSpPr>
      <dsp:spPr>
        <a:xfrm>
          <a:off x="5238908" y="232695"/>
          <a:ext cx="2275681" cy="1279826"/>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94C88C-FE02-4B08-B555-EA485A805B3C}">
      <dsp:nvSpPr>
        <dsp:cNvPr id="0" name=""/>
        <dsp:cNvSpPr/>
      </dsp:nvSpPr>
      <dsp:spPr>
        <a:xfrm rot="10800000">
          <a:off x="5238908" y="1745218"/>
          <a:ext cx="2275681" cy="2133044"/>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endParaRPr lang="en-US" sz="2900" kern="1200" dirty="0" smtClean="0"/>
        </a:p>
        <a:p>
          <a:pPr lvl="0" algn="ctr" defTabSz="1289050">
            <a:lnSpc>
              <a:spcPct val="90000"/>
            </a:lnSpc>
            <a:spcBef>
              <a:spcPct val="0"/>
            </a:spcBef>
            <a:spcAft>
              <a:spcPct val="35000"/>
            </a:spcAft>
          </a:pPr>
          <a:r>
            <a:rPr lang="en-US" sz="2900" kern="1200" dirty="0" smtClean="0"/>
            <a:t>Post-Secondary</a:t>
          </a:r>
          <a:endParaRPr lang="en-US" sz="2900" kern="1200" dirty="0"/>
        </a:p>
      </dsp:txBody>
      <dsp:txXfrm rot="10800000">
        <a:off x="5304506" y="1745218"/>
        <a:ext cx="2144485" cy="206744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E7BC09-4AD3-4603-A8DA-AD8EF2810C32}" type="datetimeFigureOut">
              <a:rPr lang="en-US" smtClean="0"/>
              <a:t>6/30/16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D38006-2C04-4B22-9C01-6D0FDCC1A6E8}" type="slidenum">
              <a:rPr lang="en-US" smtClean="0"/>
              <a:t>‹#›</a:t>
            </a:fld>
            <a:endParaRPr lang="en-US"/>
          </a:p>
        </p:txBody>
      </p:sp>
    </p:spTree>
    <p:extLst>
      <p:ext uri="{BB962C8B-B14F-4D97-AF65-F5344CB8AC3E}">
        <p14:creationId xmlns:p14="http://schemas.microsoft.com/office/powerpoint/2010/main" val="422613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D38006-2C04-4B22-9C01-6D0FDCC1A6E8}" type="slidenum">
              <a:rPr lang="en-US" smtClean="0"/>
              <a:t>2</a:t>
            </a:fld>
            <a:endParaRPr lang="en-US"/>
          </a:p>
        </p:txBody>
      </p:sp>
    </p:spTree>
    <p:extLst>
      <p:ext uri="{BB962C8B-B14F-4D97-AF65-F5344CB8AC3E}">
        <p14:creationId xmlns:p14="http://schemas.microsoft.com/office/powerpoint/2010/main" val="2605915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246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 will insert a new picture</a:t>
            </a:r>
            <a:r>
              <a:rPr lang="en-US" baseline="0" dirty="0" smtClean="0"/>
              <a:t> taken in Denver. </a:t>
            </a:r>
          </a:p>
          <a:p>
            <a:r>
              <a:rPr lang="en-US" baseline="0" dirty="0" smtClean="0"/>
              <a:t>Jean insert a new board picture. </a:t>
            </a:r>
            <a:endParaRPr lang="en-US" dirty="0"/>
          </a:p>
        </p:txBody>
      </p:sp>
      <p:sp>
        <p:nvSpPr>
          <p:cNvPr id="4" name="Slide Number Placeholder 3"/>
          <p:cNvSpPr>
            <a:spLocks noGrp="1"/>
          </p:cNvSpPr>
          <p:nvPr>
            <p:ph type="sldNum" sz="quarter" idx="10"/>
          </p:nvPr>
        </p:nvSpPr>
        <p:spPr/>
        <p:txBody>
          <a:bodyPr/>
          <a:lstStyle/>
          <a:p>
            <a:fld id="{8CD38006-2C04-4B22-9C01-6D0FDCC1A6E8}" type="slidenum">
              <a:rPr lang="en-US" smtClean="0"/>
              <a:t>3</a:t>
            </a:fld>
            <a:endParaRPr lang="en-US"/>
          </a:p>
        </p:txBody>
      </p:sp>
    </p:spTree>
    <p:extLst>
      <p:ext uri="{BB962C8B-B14F-4D97-AF65-F5344CB8AC3E}">
        <p14:creationId xmlns:p14="http://schemas.microsoft.com/office/powerpoint/2010/main" val="335251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Jean</a:t>
            </a:r>
            <a:r>
              <a:rPr lang="en-US" altLang="en-US" baseline="0" dirty="0" smtClean="0">
                <a:ea typeface="ＭＳ Ｐゴシック" pitchFamily="34" charset="-128"/>
              </a:rPr>
              <a:t>: Update</a:t>
            </a:r>
            <a:endParaRPr lang="en-US" altLang="en-US" dirty="0" smtClean="0">
              <a:ea typeface="ＭＳ Ｐゴシック" pitchFamily="34"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CA6BCA9-1847-4000-88EE-654EA6F6DD11}" type="slidenum">
              <a:rPr lang="en-US" altLang="en-US" smtClean="0">
                <a:latin typeface="Arial" charset="0"/>
                <a:ea typeface="ＭＳ Ｐゴシック" pitchFamily="34" charset="-128"/>
              </a:rPr>
              <a:pPr eaLnBrk="1" hangingPunct="1">
                <a:spcBef>
                  <a:spcPct val="0"/>
                </a:spcBef>
              </a:pPr>
              <a:t>4</a:t>
            </a:fld>
            <a:endParaRPr lang="en-US" altLang="en-US" smtClean="0">
              <a:latin typeface="Arial" charset="0"/>
              <a:ea typeface="ＭＳ Ｐゴシック" pitchFamily="34" charset="-128"/>
            </a:endParaRPr>
          </a:p>
        </p:txBody>
      </p:sp>
    </p:spTree>
    <p:extLst>
      <p:ext uri="{BB962C8B-B14F-4D97-AF65-F5344CB8AC3E}">
        <p14:creationId xmlns:p14="http://schemas.microsoft.com/office/powerpoint/2010/main" val="124982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Gen Grant </a:t>
            </a:r>
          </a:p>
          <a:p>
            <a:r>
              <a:rPr lang="en-US" baseline="0" dirty="0" smtClean="0"/>
              <a:t>Linda will update.</a:t>
            </a:r>
          </a:p>
          <a:p>
            <a:r>
              <a:rPr lang="en-US" baseline="0" dirty="0" smtClean="0"/>
              <a:t>This will be Jean’s slides. ……</a:t>
            </a:r>
          </a:p>
          <a:p>
            <a:r>
              <a:rPr lang="en-US" baseline="0" dirty="0" smtClean="0"/>
              <a:t>MG: Talk about MG and Final Report.  Talk about in keeping with Mission and Values of Robert &amp; Dorothy Tracy</a:t>
            </a:r>
          </a:p>
          <a:p>
            <a:r>
              <a:rPr lang="en-US" baseline="0" dirty="0" smtClean="0"/>
              <a:t>Next Gen: 4Gs now eligible. In the year they turn 5, they can do a Next Gen grant. Will give them a year of giving to volunteer. </a:t>
            </a:r>
          </a:p>
          <a:p>
            <a:r>
              <a:rPr lang="en-US" baseline="0" dirty="0" smtClean="0"/>
              <a:t>Formal Funding Grant:  In their 30</a:t>
            </a:r>
            <a:r>
              <a:rPr lang="en-US" baseline="30000" dirty="0" smtClean="0"/>
              <a:t>th</a:t>
            </a:r>
            <a:r>
              <a:rPr lang="en-US" baseline="0" dirty="0" smtClean="0"/>
              <a:t> year, note individually, not a couple. </a:t>
            </a:r>
            <a:endParaRPr lang="en-US" dirty="0"/>
          </a:p>
        </p:txBody>
      </p:sp>
      <p:sp>
        <p:nvSpPr>
          <p:cNvPr id="4" name="Slide Number Placeholder 3"/>
          <p:cNvSpPr>
            <a:spLocks noGrp="1"/>
          </p:cNvSpPr>
          <p:nvPr>
            <p:ph type="sldNum" sz="quarter" idx="10"/>
          </p:nvPr>
        </p:nvSpPr>
        <p:spPr/>
        <p:txBody>
          <a:bodyPr/>
          <a:lstStyle/>
          <a:p>
            <a:fld id="{8CD38006-2C04-4B22-9C01-6D0FDCC1A6E8}" type="slidenum">
              <a:rPr lang="en-US" smtClean="0"/>
              <a:t>6</a:t>
            </a:fld>
            <a:endParaRPr lang="en-US"/>
          </a:p>
        </p:txBody>
      </p:sp>
    </p:spTree>
    <p:extLst>
      <p:ext uri="{BB962C8B-B14F-4D97-AF65-F5344CB8AC3E}">
        <p14:creationId xmlns:p14="http://schemas.microsoft.com/office/powerpoint/2010/main" val="2255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fld id="{8CD38006-2C04-4B22-9C01-6D0FDCC1A6E8}" type="slidenum">
              <a:rPr lang="en-US" smtClean="0"/>
              <a:t>7</a:t>
            </a:fld>
            <a:endParaRPr lang="en-US"/>
          </a:p>
        </p:txBody>
      </p:sp>
    </p:spTree>
    <p:extLst>
      <p:ext uri="{BB962C8B-B14F-4D97-AF65-F5344CB8AC3E}">
        <p14:creationId xmlns:p14="http://schemas.microsoft.com/office/powerpoint/2010/main" val="390383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Ok…Change</a:t>
            </a:r>
            <a:r>
              <a:rPr lang="en-US" baseline="0" dirty="0" smtClean="0"/>
              <a:t> as needed</a:t>
            </a:r>
            <a:endParaRPr lang="en-US" dirty="0"/>
          </a:p>
        </p:txBody>
      </p:sp>
      <p:sp>
        <p:nvSpPr>
          <p:cNvPr id="4" name="Slide Number Placeholder 3"/>
          <p:cNvSpPr>
            <a:spLocks noGrp="1"/>
          </p:cNvSpPr>
          <p:nvPr>
            <p:ph type="sldNum" sz="quarter" idx="10"/>
          </p:nvPr>
        </p:nvSpPr>
        <p:spPr/>
        <p:txBody>
          <a:bodyPr/>
          <a:lstStyle/>
          <a:p>
            <a:fld id="{8CD38006-2C04-4B22-9C01-6D0FDCC1A6E8}" type="slidenum">
              <a:rPr lang="en-US" smtClean="0"/>
              <a:t>9</a:t>
            </a:fld>
            <a:endParaRPr lang="en-US"/>
          </a:p>
        </p:txBody>
      </p:sp>
    </p:spTree>
    <p:extLst>
      <p:ext uri="{BB962C8B-B14F-4D97-AF65-F5344CB8AC3E}">
        <p14:creationId xmlns:p14="http://schemas.microsoft.com/office/powerpoint/2010/main" val="360029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4250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13361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3516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35E1D38-7B09-4EBF-A621-1B1637AE29F6}" type="datetimeFigureOut">
              <a:rPr lang="en-US" smtClean="0"/>
              <a:t>6/30/16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FDF8864-30FC-44E4-99B8-978B27339E87}"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E1D38-7B09-4EBF-A621-1B1637AE29F6}" type="datetimeFigureOut">
              <a:rPr lang="en-US" smtClean="0"/>
              <a:t>6/30/16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F8864-30FC-44E4-99B8-978B27339E87}"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E1D38-7B09-4EBF-A621-1B1637AE29F6}" type="datetimeFigureOut">
              <a:rPr lang="en-US" smtClean="0"/>
              <a:t>6/30/16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F8864-30FC-44E4-99B8-978B27339E87}"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E1D38-7B09-4EBF-A621-1B1637AE29F6}" type="datetimeFigureOut">
              <a:rPr lang="en-US" smtClean="0"/>
              <a:t>6/30/16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F8864-30FC-44E4-99B8-978B27339E87}"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5E1D38-7B09-4EBF-A621-1B1637AE29F6}" type="datetimeFigureOut">
              <a:rPr lang="en-US" smtClean="0"/>
              <a:t>6/30/16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F8864-30FC-44E4-99B8-978B27339E8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5E1D38-7B09-4EBF-A621-1B1637AE29F6}" type="datetimeFigureOut">
              <a:rPr lang="en-US" smtClean="0"/>
              <a:t>6/30/16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F8864-30FC-44E4-99B8-978B27339E87}"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5E1D38-7B09-4EBF-A621-1B1637AE29F6}" type="datetimeFigureOut">
              <a:rPr lang="en-US" smtClean="0"/>
              <a:t>6/30/16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DF8864-30FC-44E4-99B8-978B27339E87}"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5E1D38-7B09-4EBF-A621-1B1637AE29F6}" type="datetimeFigureOut">
              <a:rPr lang="en-US" smtClean="0"/>
              <a:t>6/30/16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DF8864-30FC-44E4-99B8-978B27339E87}"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E1D38-7B09-4EBF-A621-1B1637AE29F6}" type="datetimeFigureOut">
              <a:rPr lang="en-US" smtClean="0"/>
              <a:t>6/30/16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DF8864-30FC-44E4-99B8-978B27339E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E1D38-7B09-4EBF-A621-1B1637AE29F6}" type="datetimeFigureOut">
              <a:rPr lang="en-US" smtClean="0"/>
              <a:t>6/30/16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F8864-30FC-44E4-99B8-978B27339E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E1D38-7B09-4EBF-A621-1B1637AE29F6}" type="datetimeFigureOut">
              <a:rPr lang="en-US" smtClean="0"/>
              <a:t>6/30/16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F8864-30FC-44E4-99B8-978B27339E8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35E1D38-7B09-4EBF-A621-1B1637AE29F6}" type="datetimeFigureOut">
              <a:rPr lang="en-US" smtClean="0"/>
              <a:t>6/30/16</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FDF8864-30FC-44E4-99B8-978B27339E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 Id="rId3"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038600"/>
            <a:ext cx="6777318" cy="909919"/>
          </a:xfrm>
        </p:spPr>
        <p:txBody>
          <a:bodyPr/>
          <a:lstStyle/>
          <a:p>
            <a:r>
              <a:rPr lang="en-US" sz="4400" dirty="0" smtClean="0"/>
              <a:t>Annual Next Gen Ozark Meeting</a:t>
            </a:r>
            <a:endParaRPr lang="en-US" sz="4400" dirty="0"/>
          </a:p>
        </p:txBody>
      </p:sp>
      <p:sp>
        <p:nvSpPr>
          <p:cNvPr id="3" name="Subtitle 2"/>
          <p:cNvSpPr>
            <a:spLocks noGrp="1"/>
          </p:cNvSpPr>
          <p:nvPr>
            <p:ph type="subTitle" idx="1"/>
          </p:nvPr>
        </p:nvSpPr>
        <p:spPr>
          <a:xfrm>
            <a:off x="1371600" y="5257800"/>
            <a:ext cx="6400800" cy="575538"/>
          </a:xfrm>
        </p:spPr>
        <p:txBody>
          <a:bodyPr/>
          <a:lstStyle/>
          <a:p>
            <a:r>
              <a:rPr lang="en-US" dirty="0" smtClean="0"/>
              <a:t>July 2016</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bwMode="auto">
          <a:xfrm>
            <a:off x="3048000" y="457200"/>
            <a:ext cx="2971800" cy="2514600"/>
          </a:xfrm>
          <a:prstGeom prst="rect">
            <a:avLst/>
          </a:prstGeom>
          <a:noFill/>
          <a:ln>
            <a:noFill/>
          </a:ln>
        </p:spPr>
      </p:pic>
    </p:spTree>
    <p:extLst>
      <p:ext uri="{BB962C8B-B14F-4D97-AF65-F5344CB8AC3E}">
        <p14:creationId xmlns:p14="http://schemas.microsoft.com/office/powerpoint/2010/main" val="3761961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81053"/>
          </a:xfrm>
        </p:spPr>
        <p:txBody>
          <a:bodyPr>
            <a:normAutofit/>
          </a:bodyPr>
          <a:lstStyle/>
          <a:p>
            <a:r>
              <a:rPr lang="en-US" b="1" dirty="0" smtClean="0"/>
              <a:t>Kick-Off Dinner Date</a:t>
            </a:r>
            <a:r>
              <a:rPr lang="en-US" dirty="0" smtClean="0"/>
              <a:t>: Friday, November 11, 2016</a:t>
            </a:r>
          </a:p>
          <a:p>
            <a:r>
              <a:rPr lang="en-US" b="1" dirty="0" smtClean="0"/>
              <a:t>Retreat Date:  </a:t>
            </a:r>
            <a:r>
              <a:rPr lang="en-US" dirty="0" smtClean="0"/>
              <a:t>Saturday, November 12, 2016</a:t>
            </a:r>
          </a:p>
          <a:p>
            <a:r>
              <a:rPr lang="en-US" b="1" dirty="0" smtClean="0"/>
              <a:t>Location:  </a:t>
            </a:r>
            <a:r>
              <a:rPr lang="en-US" dirty="0" smtClean="0"/>
              <a:t>Hagel 1891 – Mt. Sterling</a:t>
            </a:r>
          </a:p>
          <a:p>
            <a:r>
              <a:rPr lang="en-US" b="1" dirty="0" smtClean="0"/>
              <a:t>Time:  </a:t>
            </a:r>
            <a:r>
              <a:rPr lang="en-US" dirty="0" smtClean="0"/>
              <a:t>9:00 am – 4:00 pm</a:t>
            </a:r>
          </a:p>
          <a:p>
            <a:r>
              <a:rPr lang="en-US" b="1" dirty="0" smtClean="0"/>
              <a:t>Purpose:  </a:t>
            </a:r>
            <a:r>
              <a:rPr lang="en-US" dirty="0" smtClean="0"/>
              <a:t>To Plan for the Future! </a:t>
            </a:r>
          </a:p>
          <a:p>
            <a:r>
              <a:rPr lang="en-US" b="1" dirty="0" smtClean="0"/>
              <a:t>Who is Invited?  </a:t>
            </a:r>
            <a:r>
              <a:rPr lang="en-US" dirty="0" smtClean="0"/>
              <a:t>All Tracy family members high school age and older, TFF trustees, &amp; TFF staff</a:t>
            </a:r>
          </a:p>
          <a:p>
            <a:r>
              <a:rPr lang="en-US" b="1" dirty="0" smtClean="0"/>
              <a:t>Who will have Fun? </a:t>
            </a:r>
            <a:r>
              <a:rPr lang="en-US" dirty="0" smtClean="0"/>
              <a:t>EVERYONE!!! </a:t>
            </a:r>
          </a:p>
          <a:p>
            <a:r>
              <a:rPr lang="en-US" b="1" dirty="0" smtClean="0"/>
              <a:t>Want to help plan the Retreat? </a:t>
            </a:r>
            <a:r>
              <a:rPr lang="en-US" dirty="0" smtClean="0"/>
              <a:t>See Aunt Jean after the meeting. </a:t>
            </a:r>
          </a:p>
          <a:p>
            <a:endParaRPr lang="en-US" dirty="0"/>
          </a:p>
        </p:txBody>
      </p:sp>
      <p:sp>
        <p:nvSpPr>
          <p:cNvPr id="3" name="Title 2"/>
          <p:cNvSpPr>
            <a:spLocks noGrp="1"/>
          </p:cNvSpPr>
          <p:nvPr>
            <p:ph type="title"/>
          </p:nvPr>
        </p:nvSpPr>
        <p:spPr/>
        <p:txBody>
          <a:bodyPr/>
          <a:lstStyle/>
          <a:p>
            <a:r>
              <a:rPr lang="en-US" dirty="0" smtClean="0"/>
              <a:t>TFF RETREAT</a:t>
            </a:r>
            <a:endParaRPr lang="en-US" dirty="0"/>
          </a:p>
        </p:txBody>
      </p:sp>
      <p:pic>
        <p:nvPicPr>
          <p:cNvPr id="2052" name="Picture 4" descr="C:\Users\jbuckley\AppData\Local\Microsoft\Windows\Temporary Internet Files\Content.IE5\7CSF29X5\future-ahea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276600"/>
            <a:ext cx="12954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68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Our Growing Numbers</a:t>
            </a:r>
            <a:endParaRPr lang="en-US" sz="5000" dirty="0"/>
          </a:p>
        </p:txBody>
      </p:sp>
      <p:sp>
        <p:nvSpPr>
          <p:cNvPr id="4" name="Content Placeholder 3"/>
          <p:cNvSpPr>
            <a:spLocks noGrp="1"/>
          </p:cNvSpPr>
          <p:nvPr>
            <p:ph sz="quarter" idx="13"/>
          </p:nvPr>
        </p:nvSpPr>
        <p:spPr/>
        <p:txBody>
          <a:bodyPr>
            <a:normAutofit fontScale="85000" lnSpcReduction="10000"/>
          </a:bodyPr>
          <a:lstStyle/>
          <a:p>
            <a:r>
              <a:rPr lang="en-US" b="1" dirty="0"/>
              <a:t>Third Generation</a:t>
            </a:r>
          </a:p>
          <a:p>
            <a:pPr lvl="1"/>
            <a:r>
              <a:rPr lang="en-US" dirty="0" smtClean="0"/>
              <a:t>60 3Gs (</a:t>
            </a:r>
            <a:r>
              <a:rPr lang="en-US" dirty="0"/>
              <a:t>47 3G descendants and </a:t>
            </a:r>
            <a:r>
              <a:rPr lang="en-US" dirty="0" smtClean="0"/>
              <a:t>13 </a:t>
            </a:r>
            <a:r>
              <a:rPr lang="en-US" dirty="0"/>
              <a:t>3G in-laws)</a:t>
            </a:r>
          </a:p>
          <a:p>
            <a:pPr lvl="2"/>
            <a:r>
              <a:rPr lang="en-US" dirty="0"/>
              <a:t>30 years of age and older – </a:t>
            </a:r>
            <a:r>
              <a:rPr lang="en-US" dirty="0" smtClean="0"/>
              <a:t>17</a:t>
            </a:r>
            <a:endParaRPr lang="en-US" dirty="0"/>
          </a:p>
          <a:p>
            <a:pPr lvl="2"/>
            <a:r>
              <a:rPr lang="en-US" dirty="0"/>
              <a:t>Out of College Age – </a:t>
            </a:r>
            <a:r>
              <a:rPr lang="en-US" dirty="0" smtClean="0"/>
              <a:t>28</a:t>
            </a:r>
            <a:endParaRPr lang="en-US" dirty="0"/>
          </a:p>
          <a:p>
            <a:pPr lvl="2"/>
            <a:r>
              <a:rPr lang="en-US" dirty="0"/>
              <a:t>In College Age – 7</a:t>
            </a:r>
          </a:p>
          <a:p>
            <a:pPr lvl="2"/>
            <a:r>
              <a:rPr lang="en-US" dirty="0"/>
              <a:t>High School – 3</a:t>
            </a:r>
          </a:p>
          <a:p>
            <a:pPr lvl="2"/>
            <a:r>
              <a:rPr lang="en-US" dirty="0"/>
              <a:t>Grade School – 5 </a:t>
            </a:r>
          </a:p>
          <a:p>
            <a:r>
              <a:rPr lang="en-US" b="1" dirty="0"/>
              <a:t>Fourth Generation</a:t>
            </a:r>
          </a:p>
          <a:p>
            <a:pPr lvl="2"/>
            <a:r>
              <a:rPr lang="en-US" dirty="0" smtClean="0"/>
              <a:t>13 4Gs (including the pregnant moms)</a:t>
            </a:r>
            <a:endParaRPr lang="en-US" dirty="0"/>
          </a:p>
          <a:p>
            <a:pPr lvl="3"/>
            <a:r>
              <a:rPr lang="en-US" dirty="0"/>
              <a:t>Newborn to </a:t>
            </a:r>
            <a:r>
              <a:rPr lang="en-US" dirty="0" smtClean="0"/>
              <a:t>5 </a:t>
            </a:r>
            <a:r>
              <a:rPr lang="en-US" dirty="0"/>
              <a:t>years old</a:t>
            </a:r>
          </a:p>
          <a:p>
            <a:endParaRPr lang="en-US"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rcRect t="14" b="14"/>
          <a:stretch>
            <a:fillRect/>
          </a:stretch>
        </p:blipFill>
        <p:spPr>
          <a:xfrm>
            <a:off x="5092700" y="2239963"/>
            <a:ext cx="2908300" cy="3876675"/>
          </a:xfrm>
        </p:spPr>
      </p:pic>
    </p:spTree>
    <p:extLst>
      <p:ext uri="{BB962C8B-B14F-4D97-AF65-F5344CB8AC3E}">
        <p14:creationId xmlns:p14="http://schemas.microsoft.com/office/powerpoint/2010/main" val="39834591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2248347"/>
            <a:ext cx="8382000" cy="4228653"/>
          </a:xfrm>
        </p:spPr>
        <p:txBody>
          <a:bodyPr>
            <a:normAutofit fontScale="92500"/>
          </a:bodyPr>
          <a:lstStyle/>
          <a:p>
            <a:r>
              <a:rPr lang="en-US" sz="1800" b="1" dirty="0" smtClean="0"/>
              <a:t>Mission Statement: </a:t>
            </a:r>
            <a:r>
              <a:rPr lang="en-US" sz="1800" dirty="0" smtClean="0"/>
              <a:t>The Next Generation Advisory Board exists to cultivate an understanding of philanthropy and build leadership skills in the next generations. The board will actively listen to all generations offering opportunities, education and support to fulfill the Tracy Family Foundation’s vision for the family.</a:t>
            </a:r>
          </a:p>
          <a:p>
            <a:r>
              <a:rPr lang="en-US" b="1" dirty="0" smtClean="0"/>
              <a:t>2016 Members</a:t>
            </a:r>
            <a:r>
              <a:rPr lang="en-US" dirty="0" smtClean="0"/>
              <a:t>: Megan </a:t>
            </a:r>
            <a:r>
              <a:rPr lang="en-US" i="1" dirty="0" smtClean="0"/>
              <a:t>(Chair), </a:t>
            </a:r>
            <a:r>
              <a:rPr lang="en-US" dirty="0" smtClean="0"/>
              <a:t>Christine </a:t>
            </a:r>
            <a:r>
              <a:rPr lang="en-US" i="1" dirty="0" smtClean="0"/>
              <a:t>(Vice Chair), </a:t>
            </a:r>
            <a:r>
              <a:rPr lang="en-US" dirty="0" smtClean="0"/>
              <a:t>Diana </a:t>
            </a:r>
            <a:r>
              <a:rPr lang="en-US" i="1" dirty="0" smtClean="0"/>
              <a:t>(Secretary)</a:t>
            </a:r>
            <a:r>
              <a:rPr lang="en-US" i="1" dirty="0"/>
              <a:t>,</a:t>
            </a:r>
            <a:r>
              <a:rPr lang="en-US" i="1" dirty="0" smtClean="0"/>
              <a:t> </a:t>
            </a:r>
            <a:r>
              <a:rPr lang="en-US" dirty="0" err="1" smtClean="0"/>
              <a:t>Kenzie</a:t>
            </a:r>
            <a:r>
              <a:rPr lang="en-US" dirty="0" smtClean="0"/>
              <a:t>, Kristin, Kevin, Natalie and Nikki</a:t>
            </a:r>
          </a:p>
          <a:p>
            <a:r>
              <a:rPr lang="en-US" b="1" dirty="0" smtClean="0"/>
              <a:t>13 </a:t>
            </a:r>
            <a:r>
              <a:rPr lang="en-US" b="1" dirty="0"/>
              <a:t>3Gs </a:t>
            </a:r>
            <a:r>
              <a:rPr lang="en-US" dirty="0" smtClean="0"/>
              <a:t>have participated on NGAB</a:t>
            </a:r>
            <a:endParaRPr lang="en-US" dirty="0"/>
          </a:p>
          <a:p>
            <a:r>
              <a:rPr lang="en-US" b="1" dirty="0" smtClean="0"/>
              <a:t>43 </a:t>
            </a:r>
            <a:r>
              <a:rPr lang="en-US" dirty="0" smtClean="0"/>
              <a:t>Formal Funding grants reviewed and</a:t>
            </a:r>
            <a:r>
              <a:rPr lang="en-US" b="1" dirty="0" smtClean="0"/>
              <a:t> $188,604 </a:t>
            </a:r>
            <a:r>
              <a:rPr lang="en-US" dirty="0" smtClean="0"/>
              <a:t>recommended </a:t>
            </a:r>
            <a:r>
              <a:rPr lang="en-US" dirty="0"/>
              <a:t>to TFF</a:t>
            </a:r>
          </a:p>
          <a:p>
            <a:pPr marL="365760" lvl="1">
              <a:buFont typeface="Wingdings" pitchFamily="2" charset="2"/>
              <a:buChar char=""/>
            </a:pPr>
            <a:r>
              <a:rPr lang="en-US" b="1" dirty="0" smtClean="0"/>
              <a:t>2015 SIG</a:t>
            </a:r>
            <a:r>
              <a:rPr lang="en-US" b="1" dirty="0"/>
              <a:t>: Room to Grow</a:t>
            </a:r>
            <a:r>
              <a:rPr lang="en-US" dirty="0"/>
              <a:t>, New York, </a:t>
            </a:r>
            <a:r>
              <a:rPr lang="en-US" dirty="0" smtClean="0"/>
              <a:t>NY and </a:t>
            </a:r>
            <a:r>
              <a:rPr lang="en-US" b="1" dirty="0" smtClean="0"/>
              <a:t>NW </a:t>
            </a:r>
            <a:r>
              <a:rPr lang="en-US" b="1" dirty="0"/>
              <a:t>Arkansas Children’s Shelter</a:t>
            </a:r>
            <a:r>
              <a:rPr lang="en-US" dirty="0"/>
              <a:t>, Bentonville, </a:t>
            </a:r>
            <a:r>
              <a:rPr lang="en-US" dirty="0" smtClean="0"/>
              <a:t>AR</a:t>
            </a:r>
          </a:p>
          <a:p>
            <a:pPr marL="365760" lvl="1">
              <a:buFont typeface="Wingdings" pitchFamily="2" charset="2"/>
              <a:buChar char=""/>
            </a:pPr>
            <a:r>
              <a:rPr lang="en-US" b="1" dirty="0" smtClean="0"/>
              <a:t>2016</a:t>
            </a:r>
            <a:r>
              <a:rPr lang="en-US" b="1" dirty="0"/>
              <a:t>: </a:t>
            </a:r>
            <a:r>
              <a:rPr lang="en-US" dirty="0"/>
              <a:t>$50,000 Special Impact </a:t>
            </a:r>
            <a:r>
              <a:rPr lang="en-US" dirty="0" smtClean="0"/>
              <a:t>Grant</a:t>
            </a:r>
            <a:endParaRPr lang="en-US" dirty="0"/>
          </a:p>
        </p:txBody>
      </p:sp>
      <p:sp>
        <p:nvSpPr>
          <p:cNvPr id="3" name="Title 2"/>
          <p:cNvSpPr>
            <a:spLocks noGrp="1"/>
          </p:cNvSpPr>
          <p:nvPr>
            <p:ph type="title"/>
          </p:nvPr>
        </p:nvSpPr>
        <p:spPr/>
        <p:txBody>
          <a:bodyPr/>
          <a:lstStyle/>
          <a:p>
            <a:r>
              <a:rPr lang="en-US" dirty="0" smtClean="0"/>
              <a:t>NGAB Update</a:t>
            </a:r>
            <a:endParaRPr lang="en-US" dirty="0"/>
          </a:p>
        </p:txBody>
      </p:sp>
    </p:spTree>
    <p:extLst>
      <p:ext uri="{BB962C8B-B14F-4D97-AF65-F5344CB8AC3E}">
        <p14:creationId xmlns:p14="http://schemas.microsoft.com/office/powerpoint/2010/main" val="21039040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Gen Resources</a:t>
            </a:r>
            <a:endParaRPr lang="en-US" dirty="0"/>
          </a:p>
        </p:txBody>
      </p:sp>
      <p:sp>
        <p:nvSpPr>
          <p:cNvPr id="4" name="Text Placeholder 3"/>
          <p:cNvSpPr>
            <a:spLocks noGrp="1"/>
          </p:cNvSpPr>
          <p:nvPr>
            <p:ph type="body" idx="1"/>
          </p:nvPr>
        </p:nvSpPr>
        <p:spPr/>
        <p:txBody>
          <a:bodyPr/>
          <a:lstStyle/>
          <a:p>
            <a:r>
              <a:rPr lang="en-US" dirty="0" smtClean="0"/>
              <a:t>Next Gen Book</a:t>
            </a:r>
            <a:endParaRPr lang="en-US" dirty="0"/>
          </a:p>
        </p:txBody>
      </p:sp>
      <p:pic>
        <p:nvPicPr>
          <p:cNvPr id="7" name="Content Placeholder 6" descr="TheTracyFamilyABCBook_Page_01.jp2"/>
          <p:cNvPicPr>
            <a:picLocks noGrp="1" noChangeAspect="1"/>
          </p:cNvPicPr>
          <p:nvPr>
            <p:ph sz="half" idx="2"/>
          </p:nvPr>
        </p:nvPicPr>
        <p:blipFill>
          <a:blip r:embed="rId2">
            <a:extLst>
              <a:ext uri="{28A0092B-C50C-407E-A947-70E740481C1C}">
                <a14:useLocalDpi xmlns:a14="http://schemas.microsoft.com/office/drawing/2010/main" val="0"/>
              </a:ext>
            </a:extLst>
          </a:blip>
          <a:srcRect l="-24950" r="-24950"/>
          <a:stretch>
            <a:fillRect/>
          </a:stretch>
        </p:blipFill>
        <p:spPr>
          <a:xfrm>
            <a:off x="685800" y="2971800"/>
            <a:ext cx="3803650" cy="3171825"/>
          </a:xfrm>
          <a:ln>
            <a:noFill/>
          </a:ln>
        </p:spPr>
      </p:pic>
      <p:sp>
        <p:nvSpPr>
          <p:cNvPr id="5" name="Text Placeholder 4"/>
          <p:cNvSpPr>
            <a:spLocks noGrp="1"/>
          </p:cNvSpPr>
          <p:nvPr>
            <p:ph type="body" sz="quarter" idx="3"/>
          </p:nvPr>
        </p:nvSpPr>
        <p:spPr>
          <a:xfrm>
            <a:off x="4953000" y="2209800"/>
            <a:ext cx="3447288" cy="658368"/>
          </a:xfrm>
        </p:spPr>
        <p:txBody>
          <a:bodyPr/>
          <a:lstStyle/>
          <a:p>
            <a:r>
              <a:rPr lang="en-US" dirty="0" smtClean="0"/>
              <a:t>Site Visit Worksheet</a:t>
            </a:r>
            <a:endParaRPr lang="en-US"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491995" y="2971800"/>
            <a:ext cx="2414154" cy="3124200"/>
          </a:xfrm>
          <a:solidFill>
            <a:schemeClr val="bg1"/>
          </a:solidFill>
        </p:spPr>
      </p:pic>
    </p:spTree>
    <p:extLst>
      <p:ext uri="{BB962C8B-B14F-4D97-AF65-F5344CB8AC3E}">
        <p14:creationId xmlns:p14="http://schemas.microsoft.com/office/powerpoint/2010/main" val="5692476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sz="4800" dirty="0" smtClean="0"/>
              <a:t>Tracy Family Outreach</a:t>
            </a:r>
            <a:endParaRPr lang="en-US" sz="4800" dirty="0"/>
          </a:p>
        </p:txBody>
      </p:sp>
      <p:sp>
        <p:nvSpPr>
          <p:cNvPr id="2" name="Content Placeholder 1"/>
          <p:cNvSpPr>
            <a:spLocks noGrp="1"/>
          </p:cNvSpPr>
          <p:nvPr>
            <p:ph sz="quarter" idx="13"/>
          </p:nvPr>
        </p:nvSpPr>
        <p:spPr/>
        <p:txBody>
          <a:bodyPr>
            <a:normAutofit lnSpcReduction="10000"/>
          </a:bodyPr>
          <a:lstStyle/>
          <a:p>
            <a:r>
              <a:rPr lang="en-US" dirty="0" smtClean="0"/>
              <a:t>2</a:t>
            </a:r>
            <a:r>
              <a:rPr lang="en-US" baseline="30000" dirty="0" smtClean="0"/>
              <a:t>nd</a:t>
            </a:r>
            <a:r>
              <a:rPr lang="en-US" dirty="0" smtClean="0"/>
              <a:t> annual family activity at Wonderland Camp - </a:t>
            </a:r>
            <a:r>
              <a:rPr lang="en-US" b="1" dirty="0"/>
              <a:t>August 2015 </a:t>
            </a:r>
          </a:p>
          <a:p>
            <a:pPr lvl="1"/>
            <a:r>
              <a:rPr lang="en-US" b="1" dirty="0" smtClean="0"/>
              <a:t>40+</a:t>
            </a:r>
            <a:r>
              <a:rPr lang="en-US" dirty="0"/>
              <a:t> 2G, 3G, and 4G family </a:t>
            </a:r>
            <a:r>
              <a:rPr lang="en-US" dirty="0" smtClean="0"/>
              <a:t>volunteers</a:t>
            </a:r>
          </a:p>
          <a:p>
            <a:r>
              <a:rPr lang="en-US" b="1" dirty="0"/>
              <a:t>Tuesday, July 5</a:t>
            </a:r>
            <a:r>
              <a:rPr lang="en-US" b="1" baseline="30000" dirty="0"/>
              <a:t>th</a:t>
            </a:r>
            <a:r>
              <a:rPr lang="en-US" b="1" dirty="0"/>
              <a:t> from 9am – 11am</a:t>
            </a:r>
          </a:p>
          <a:p>
            <a:r>
              <a:rPr lang="en-US" b="1" dirty="0" smtClean="0"/>
              <a:t>Wonderland Camp</a:t>
            </a:r>
          </a:p>
          <a:p>
            <a:pPr lvl="1"/>
            <a:r>
              <a:rPr lang="en-US" dirty="0" smtClean="0"/>
              <a:t>Camp Improvement Day</a:t>
            </a:r>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5150" y="2752343"/>
            <a:ext cx="3950209" cy="2962657"/>
          </a:xfrm>
        </p:spPr>
      </p:pic>
      <p:pic>
        <p:nvPicPr>
          <p:cNvPr id="4" name="Picture 3" descr="wonderland-camp-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1676400" cy="1667164"/>
          </a:xfrm>
          <a:prstGeom prst="rect">
            <a:avLst/>
          </a:prstGeom>
        </p:spPr>
      </p:pic>
    </p:spTree>
    <p:extLst>
      <p:ext uri="{BB962C8B-B14F-4D97-AF65-F5344CB8AC3E}">
        <p14:creationId xmlns:p14="http://schemas.microsoft.com/office/powerpoint/2010/main" val="21408842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nderland Camp Volunteer Activity 7.5.16 - Fina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40591543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NG and MG Review/Voting</a:t>
            </a:r>
            <a:endParaRPr lang="en-US" dirty="0"/>
          </a:p>
        </p:txBody>
      </p:sp>
      <p:sp>
        <p:nvSpPr>
          <p:cNvPr id="5" name="Subtitle 4"/>
          <p:cNvSpPr>
            <a:spLocks noGrp="1"/>
          </p:cNvSpPr>
          <p:nvPr>
            <p:ph type="subTitle" idx="1"/>
          </p:nvPr>
        </p:nvSpPr>
        <p:spPr/>
        <p:txBody>
          <a:bodyPr/>
          <a:lstStyle/>
          <a:p>
            <a:r>
              <a:rPr lang="en-US" dirty="0" smtClean="0"/>
              <a:t>One Minute Introduction of your Nonprofit</a:t>
            </a:r>
            <a:endParaRPr lang="en-US" dirty="0"/>
          </a:p>
        </p:txBody>
      </p:sp>
    </p:spTree>
    <p:extLst>
      <p:ext uri="{BB962C8B-B14F-4D97-AF65-F5344CB8AC3E}">
        <p14:creationId xmlns:p14="http://schemas.microsoft.com/office/powerpoint/2010/main" val="34960998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Introduction</a:t>
            </a:r>
            <a:endParaRPr lang="en-US" dirty="0"/>
          </a:p>
        </p:txBody>
      </p:sp>
      <p:sp>
        <p:nvSpPr>
          <p:cNvPr id="10" name="Content Placeholder 9"/>
          <p:cNvSpPr>
            <a:spLocks noGrp="1"/>
          </p:cNvSpPr>
          <p:nvPr>
            <p:ph idx="1"/>
          </p:nvPr>
        </p:nvSpPr>
        <p:spPr/>
        <p:txBody>
          <a:bodyPr/>
          <a:lstStyle/>
          <a:p>
            <a:pPr marL="457200" indent="-457200">
              <a:buFont typeface="+mj-lt"/>
              <a:buAutoNum type="arabicPeriod"/>
            </a:pPr>
            <a:r>
              <a:rPr lang="en-US" sz="4400" dirty="0"/>
              <a:t>Name of the Organization</a:t>
            </a:r>
          </a:p>
          <a:p>
            <a:pPr marL="457200" indent="-457200">
              <a:buFont typeface="+mj-lt"/>
              <a:buAutoNum type="arabicPeriod"/>
            </a:pPr>
            <a:r>
              <a:rPr lang="en-US" sz="4400" dirty="0" smtClean="0"/>
              <a:t>What </a:t>
            </a:r>
            <a:r>
              <a:rPr lang="en-US" sz="4400" dirty="0"/>
              <a:t>do they do?</a:t>
            </a:r>
          </a:p>
          <a:p>
            <a:pPr marL="457200" indent="-457200">
              <a:buFont typeface="+mj-lt"/>
              <a:buAutoNum type="arabicPeriod"/>
            </a:pPr>
            <a:r>
              <a:rPr lang="en-US" sz="4400" dirty="0"/>
              <a:t>Where </a:t>
            </a:r>
            <a:r>
              <a:rPr lang="en-US" sz="4400" dirty="0" smtClean="0"/>
              <a:t>did your </a:t>
            </a:r>
            <a:r>
              <a:rPr lang="en-US" sz="4400" dirty="0"/>
              <a:t>money go?</a:t>
            </a:r>
          </a:p>
          <a:p>
            <a:pPr marL="457200" indent="-457200">
              <a:buFont typeface="+mj-lt"/>
              <a:buAutoNum type="arabicPeriod"/>
            </a:pPr>
            <a:endParaRPr lang="en-US" dirty="0"/>
          </a:p>
        </p:txBody>
      </p:sp>
      <p:sp>
        <p:nvSpPr>
          <p:cNvPr id="2" name="Rectangle 1"/>
          <p:cNvSpPr/>
          <p:nvPr/>
        </p:nvSpPr>
        <p:spPr>
          <a:xfrm>
            <a:off x="4479667" y="3244334"/>
            <a:ext cx="184666" cy="369332"/>
          </a:xfrm>
          <a:prstGeom prst="rect">
            <a:avLst/>
          </a:prstGeom>
        </p:spPr>
        <p:txBody>
          <a:bodyPr wrap="none">
            <a:spAutoFit/>
          </a:bodyPr>
          <a:lstStyle/>
          <a:p>
            <a:r>
              <a:rPr lang="en-US" dirty="0"/>
              <a:t> </a:t>
            </a:r>
          </a:p>
        </p:txBody>
      </p:sp>
      <p:sp>
        <p:nvSpPr>
          <p:cNvPr id="3" name="Rectangle 2"/>
          <p:cNvSpPr/>
          <p:nvPr/>
        </p:nvSpPr>
        <p:spPr>
          <a:xfrm>
            <a:off x="4479667" y="3244334"/>
            <a:ext cx="184666" cy="369332"/>
          </a:xfrm>
          <a:prstGeom prst="rect">
            <a:avLst/>
          </a:prstGeom>
        </p:spPr>
        <p:txBody>
          <a:bodyPr wrap="none">
            <a:spAutoFit/>
          </a:bodyPr>
          <a:lstStyle/>
          <a:p>
            <a:r>
              <a:rPr lang="en-US" dirty="0"/>
              <a:t> </a:t>
            </a:r>
          </a:p>
        </p:txBody>
      </p:sp>
      <p:sp>
        <p:nvSpPr>
          <p:cNvPr id="4" name="Rectangle 3"/>
          <p:cNvSpPr/>
          <p:nvPr/>
        </p:nvSpPr>
        <p:spPr>
          <a:xfrm>
            <a:off x="4479667" y="3244334"/>
            <a:ext cx="1846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6502917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762000" y="2209800"/>
            <a:ext cx="7696200" cy="3877800"/>
          </a:xfrm>
          <a:prstGeom prst="rect">
            <a:avLst/>
          </a:prstGeom>
        </p:spPr>
        <p:txBody>
          <a:bodyPr lIns="91425" tIns="91425" rIns="91425" bIns="91425" numCol="1" anchor="t" anchorCtr="0">
            <a:noAutofit/>
          </a:bodyPr>
          <a:lstStyle/>
          <a:p>
            <a:r>
              <a:rPr lang="en-US" sz="1800" b="1" dirty="0"/>
              <a:t>African Lion and Environment Research Trust</a:t>
            </a:r>
            <a:r>
              <a:rPr lang="en-US" sz="1800" dirty="0"/>
              <a:t> </a:t>
            </a:r>
            <a:r>
              <a:rPr lang="en-US" sz="1800" b="1" dirty="0"/>
              <a:t>– </a:t>
            </a:r>
            <a:r>
              <a:rPr lang="en-US" sz="1800" dirty="0"/>
              <a:t>Julia Capestrain</a:t>
            </a:r>
          </a:p>
          <a:p>
            <a:r>
              <a:rPr lang="en-US" sz="1800" b="1" dirty="0"/>
              <a:t>Almost Home Kids –</a:t>
            </a:r>
            <a:r>
              <a:rPr lang="en-US" sz="1800" dirty="0"/>
              <a:t> Kelsey Tracy</a:t>
            </a:r>
          </a:p>
          <a:p>
            <a:r>
              <a:rPr lang="en-US" sz="1800" b="1" dirty="0"/>
              <a:t>Amigos for Christ –</a:t>
            </a:r>
            <a:r>
              <a:rPr lang="en-US" sz="1800" dirty="0"/>
              <a:t> Ben Tracy</a:t>
            </a:r>
          </a:p>
          <a:p>
            <a:r>
              <a:rPr lang="en-US" sz="1800" b="1" dirty="0"/>
              <a:t>Amos House –</a:t>
            </a:r>
            <a:r>
              <a:rPr lang="en-US" sz="1800" dirty="0"/>
              <a:t> Sam Sullivan</a:t>
            </a:r>
          </a:p>
          <a:p>
            <a:r>
              <a:rPr lang="en-US" sz="1800" b="1" dirty="0"/>
              <a:t>Big Brothers, Big Sisters of Greater Kansas City –</a:t>
            </a:r>
            <a:r>
              <a:rPr lang="en-US" sz="1800" dirty="0"/>
              <a:t> Chris Stamerjohn</a:t>
            </a:r>
          </a:p>
          <a:p>
            <a:r>
              <a:rPr lang="en-US" sz="1800" b="1" dirty="0"/>
              <a:t>Boston College Campus School – </a:t>
            </a:r>
            <a:r>
              <a:rPr lang="en-US" sz="1800" dirty="0"/>
              <a:t>Teresa Sullivan</a:t>
            </a:r>
          </a:p>
          <a:p>
            <a:r>
              <a:rPr lang="en-US" sz="1800" b="1" dirty="0"/>
              <a:t>Burns Recovered Support Group –</a:t>
            </a:r>
            <a:r>
              <a:rPr lang="en-US" sz="1800" dirty="0"/>
              <a:t> Hannah Tracy</a:t>
            </a:r>
          </a:p>
          <a:p>
            <a:r>
              <a:rPr lang="en-US" sz="1800" b="1" dirty="0"/>
              <a:t>Christian Brothers College High School –</a:t>
            </a:r>
            <a:r>
              <a:rPr lang="en-US" sz="1800" dirty="0"/>
              <a:t> Mike Tracy</a:t>
            </a:r>
          </a:p>
          <a:p>
            <a:r>
              <a:rPr lang="en-US" sz="1800" b="1" dirty="0"/>
              <a:t>Community Activism Law Alliance</a:t>
            </a:r>
            <a:r>
              <a:rPr lang="en-US" sz="1800" dirty="0"/>
              <a:t> </a:t>
            </a:r>
            <a:r>
              <a:rPr lang="en-US" sz="1800" b="1" dirty="0"/>
              <a:t>–</a:t>
            </a:r>
            <a:r>
              <a:rPr lang="en-US" sz="1800" dirty="0"/>
              <a:t> Liz Tracy</a:t>
            </a:r>
          </a:p>
          <a:p>
            <a:r>
              <a:rPr lang="en-US" sz="1800" b="1" dirty="0"/>
              <a:t>Edible Schoolyard – </a:t>
            </a:r>
            <a:r>
              <a:rPr lang="en-US" sz="1800" dirty="0"/>
              <a:t>Diana Tracy</a:t>
            </a:r>
          </a:p>
          <a:p>
            <a:r>
              <a:rPr lang="en-US" sz="1800" b="1" dirty="0"/>
              <a:t>Embarc –</a:t>
            </a:r>
            <a:r>
              <a:rPr lang="en-US" sz="1800" dirty="0"/>
              <a:t> Jaclyn Tracy</a:t>
            </a:r>
          </a:p>
          <a:p>
            <a:r>
              <a:rPr lang="en-US" sz="1800" b="1" dirty="0"/>
              <a:t>Foster &amp; Adoptive Care </a:t>
            </a:r>
            <a:r>
              <a:rPr lang="en-US" sz="1800" b="1" dirty="0" smtClean="0"/>
              <a:t>Coalition </a:t>
            </a:r>
            <a:r>
              <a:rPr lang="en-US" sz="1800" b="1" dirty="0"/>
              <a:t>–</a:t>
            </a:r>
            <a:r>
              <a:rPr lang="en-US" sz="1800" dirty="0"/>
              <a:t> Megan </a:t>
            </a:r>
            <a:r>
              <a:rPr lang="en-US" sz="1800" dirty="0" smtClean="0"/>
              <a:t>Costigan</a:t>
            </a:r>
          </a:p>
        </p:txBody>
      </p:sp>
      <p:sp>
        <p:nvSpPr>
          <p:cNvPr id="152" name="Shape 152"/>
          <p:cNvSpPr txBox="1">
            <a:spLocks noGrp="1"/>
          </p:cNvSpPr>
          <p:nvPr>
            <p:ph type="title"/>
          </p:nvPr>
        </p:nvSpPr>
        <p:spPr>
          <a:xfrm>
            <a:off x="688489" y="570156"/>
            <a:ext cx="7756200" cy="1054199"/>
          </a:xfrm>
          <a:prstGeom prst="rect">
            <a:avLst/>
          </a:prstGeom>
        </p:spPr>
        <p:txBody>
          <a:bodyPr lIns="91425" tIns="91425" rIns="91425" bIns="91425" anchor="ctr" anchorCtr="0">
            <a:noAutofit/>
          </a:bodyPr>
          <a:lstStyle/>
          <a:p>
            <a:pPr>
              <a:spcBef>
                <a:spcPts val="0"/>
              </a:spcBef>
              <a:buNone/>
            </a:pPr>
            <a:r>
              <a:rPr lang="en-US" sz="4800">
                <a:solidFill>
                  <a:schemeClr val="dk2"/>
                </a:solidFill>
                <a:latin typeface="Quattrocento"/>
                <a:ea typeface="Quattrocento"/>
                <a:cs typeface="Quattrocento"/>
                <a:sym typeface="Quattrocento"/>
              </a:rPr>
              <a:t>3G Next Generation Grants</a:t>
            </a:r>
          </a:p>
        </p:txBody>
      </p:sp>
      <p:sp>
        <p:nvSpPr>
          <p:cNvPr id="2" name="TextBox 1"/>
          <p:cNvSpPr txBox="1"/>
          <p:nvPr/>
        </p:nvSpPr>
        <p:spPr>
          <a:xfrm>
            <a:off x="2057400" y="6226919"/>
            <a:ext cx="6573284" cy="523220"/>
          </a:xfrm>
          <a:prstGeom prst="rect">
            <a:avLst/>
          </a:prstGeom>
          <a:noFill/>
        </p:spPr>
        <p:txBody>
          <a:bodyPr wrap="none" rtlCol="0">
            <a:spAutoFit/>
          </a:bodyPr>
          <a:lstStyle/>
          <a:p>
            <a:r>
              <a:rPr lang="en-US" sz="2800" b="1" dirty="0"/>
              <a:t>Age 5 - 17: </a:t>
            </a:r>
            <a:r>
              <a:rPr lang="en-US" sz="2800" dirty="0"/>
              <a:t> $</a:t>
            </a:r>
            <a:r>
              <a:rPr lang="en-US" sz="2800" dirty="0" smtClean="0"/>
              <a:t>1,000 </a:t>
            </a:r>
            <a:r>
              <a:rPr lang="en-US" sz="2800" dirty="0"/>
              <a:t>    </a:t>
            </a:r>
            <a:r>
              <a:rPr lang="en-US" sz="2800" b="1" dirty="0"/>
              <a:t>Age 18 - 30: </a:t>
            </a:r>
            <a:r>
              <a:rPr lang="en-US" sz="2800" dirty="0"/>
              <a:t> $3,000</a:t>
            </a:r>
          </a:p>
        </p:txBody>
      </p:sp>
    </p:spTree>
    <p:extLst>
      <p:ext uri="{BB962C8B-B14F-4D97-AF65-F5344CB8AC3E}">
        <p14:creationId xmlns:p14="http://schemas.microsoft.com/office/powerpoint/2010/main" val="365072789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2209800"/>
            <a:ext cx="7745399" cy="3877800"/>
          </a:xfrm>
          <a:prstGeom prst="rect">
            <a:avLst/>
          </a:prstGeom>
        </p:spPr>
        <p:txBody>
          <a:bodyPr lIns="91425" tIns="91425" rIns="91425" bIns="91425" anchor="t" anchorCtr="0">
            <a:normAutofit lnSpcReduction="10000"/>
          </a:bodyPr>
          <a:lstStyle/>
          <a:p>
            <a:r>
              <a:rPr lang="en-US" sz="1800" b="1" dirty="0"/>
              <a:t>Gateway 180 –</a:t>
            </a:r>
            <a:r>
              <a:rPr lang="en-US" sz="1800" dirty="0"/>
              <a:t> Jake, Gracie, and Katelyn Schmidt</a:t>
            </a:r>
          </a:p>
          <a:p>
            <a:r>
              <a:rPr lang="en-US" sz="1800" b="1" dirty="0"/>
              <a:t>Global Food Banking Network –</a:t>
            </a:r>
            <a:r>
              <a:rPr lang="en-US" sz="1800" dirty="0"/>
              <a:t> Brian Buckley</a:t>
            </a:r>
          </a:p>
          <a:p>
            <a:r>
              <a:rPr lang="en-US" sz="1800" b="1" dirty="0" err="1"/>
              <a:t>IamMORE</a:t>
            </a:r>
            <a:r>
              <a:rPr lang="en-US" sz="1800" b="1" dirty="0"/>
              <a:t> Foundation –</a:t>
            </a:r>
            <a:r>
              <a:rPr lang="en-US" sz="1800" dirty="0"/>
              <a:t> Matt Tracy</a:t>
            </a:r>
          </a:p>
          <a:p>
            <a:r>
              <a:rPr lang="en-US" sz="1800" b="1" dirty="0"/>
              <a:t>Illinois Reading Council –</a:t>
            </a:r>
            <a:r>
              <a:rPr lang="en-US" sz="1800" dirty="0"/>
              <a:t> Alex Tracy</a:t>
            </a:r>
          </a:p>
          <a:p>
            <a:r>
              <a:rPr lang="en-US" sz="1800" b="1" dirty="0"/>
              <a:t>Le Bonheur Children’s Hospital – </a:t>
            </a:r>
            <a:r>
              <a:rPr lang="en-US" sz="1800" dirty="0"/>
              <a:t>Ellie Stamerjohn</a:t>
            </a:r>
          </a:p>
          <a:p>
            <a:r>
              <a:rPr lang="en-US" sz="1800" b="1" dirty="0"/>
              <a:t>Operation Food Search – </a:t>
            </a:r>
            <a:r>
              <a:rPr lang="en-US" sz="1800" dirty="0"/>
              <a:t>John Buckley</a:t>
            </a:r>
          </a:p>
          <a:p>
            <a:r>
              <a:rPr lang="en-US" sz="1800" b="1" dirty="0"/>
              <a:t>QUANDA – </a:t>
            </a:r>
            <a:r>
              <a:rPr lang="en-US" sz="1800" dirty="0"/>
              <a:t>Jenna, Olivia, Samantha, Ali, and Kristin Tracy</a:t>
            </a:r>
          </a:p>
          <a:p>
            <a:r>
              <a:rPr lang="en-US" sz="1800" b="1" dirty="0"/>
              <a:t>St. Vincent de Paul – St. Elizabeth –</a:t>
            </a:r>
            <a:r>
              <a:rPr lang="en-US" sz="1800" dirty="0"/>
              <a:t> Zach Tracy</a:t>
            </a:r>
          </a:p>
          <a:p>
            <a:r>
              <a:rPr lang="en-US" sz="1800" b="1" dirty="0"/>
              <a:t>Teaching Drum Outdoor School –</a:t>
            </a:r>
            <a:r>
              <a:rPr lang="en-US" sz="1800" dirty="0"/>
              <a:t> Amelia George</a:t>
            </a:r>
          </a:p>
          <a:p>
            <a:r>
              <a:rPr lang="en-US" sz="1800" b="1" dirty="0"/>
              <a:t>The Women’s Lunch Place –</a:t>
            </a:r>
            <a:r>
              <a:rPr lang="en-US" sz="1800" dirty="0"/>
              <a:t> Maggie Sullivan</a:t>
            </a:r>
          </a:p>
          <a:p>
            <a:r>
              <a:rPr lang="en-US" sz="1800" b="1" dirty="0"/>
              <a:t>Wonderland Camp –</a:t>
            </a:r>
            <a:r>
              <a:rPr lang="en-US" sz="1800" dirty="0"/>
              <a:t> Angie </a:t>
            </a:r>
            <a:r>
              <a:rPr lang="en-US" sz="1800" dirty="0" smtClean="0"/>
              <a:t>Tracy</a:t>
            </a:r>
          </a:p>
          <a:p>
            <a:r>
              <a:rPr lang="en-US" sz="1800" b="1" dirty="0"/>
              <a:t>Friends of Kids with Cancer –</a:t>
            </a:r>
            <a:r>
              <a:rPr lang="en-US" sz="1800" dirty="0"/>
              <a:t> Nikki Tracy</a:t>
            </a:r>
          </a:p>
          <a:p>
            <a:endParaRPr lang="en-US" sz="1800" dirty="0"/>
          </a:p>
        </p:txBody>
      </p:sp>
      <p:sp>
        <p:nvSpPr>
          <p:cNvPr id="152" name="Shape 152"/>
          <p:cNvSpPr txBox="1">
            <a:spLocks noGrp="1"/>
          </p:cNvSpPr>
          <p:nvPr>
            <p:ph type="title"/>
          </p:nvPr>
        </p:nvSpPr>
        <p:spPr>
          <a:xfrm>
            <a:off x="688489" y="570156"/>
            <a:ext cx="7756200" cy="1054199"/>
          </a:xfrm>
          <a:prstGeom prst="rect">
            <a:avLst/>
          </a:prstGeom>
        </p:spPr>
        <p:txBody>
          <a:bodyPr lIns="91425" tIns="91425" rIns="91425" bIns="91425" anchor="ctr" anchorCtr="0">
            <a:noAutofit/>
          </a:bodyPr>
          <a:lstStyle/>
          <a:p>
            <a:pPr>
              <a:spcBef>
                <a:spcPts val="0"/>
              </a:spcBef>
              <a:buNone/>
            </a:pPr>
            <a:r>
              <a:rPr lang="en-US" sz="4800">
                <a:solidFill>
                  <a:schemeClr val="dk2"/>
                </a:solidFill>
                <a:latin typeface="Quattrocento"/>
                <a:ea typeface="Quattrocento"/>
                <a:cs typeface="Quattrocento"/>
                <a:sym typeface="Quattrocento"/>
              </a:rPr>
              <a:t>3G Next Generation Grants</a:t>
            </a:r>
          </a:p>
        </p:txBody>
      </p:sp>
      <p:sp>
        <p:nvSpPr>
          <p:cNvPr id="2" name="TextBox 1"/>
          <p:cNvSpPr txBox="1"/>
          <p:nvPr/>
        </p:nvSpPr>
        <p:spPr>
          <a:xfrm>
            <a:off x="228600" y="6123872"/>
            <a:ext cx="2339102" cy="523220"/>
          </a:xfrm>
          <a:prstGeom prst="rect">
            <a:avLst/>
          </a:prstGeom>
          <a:noFill/>
        </p:spPr>
        <p:txBody>
          <a:bodyPr wrap="none" rtlCol="0">
            <a:spAutoFit/>
          </a:bodyPr>
          <a:lstStyle/>
          <a:p>
            <a:r>
              <a:rPr lang="en-US" sz="2800" dirty="0" smtClean="0"/>
              <a:t>2014 : </a:t>
            </a:r>
            <a:r>
              <a:rPr lang="en-US" sz="2800" b="1" dirty="0" smtClean="0"/>
              <a:t>$66,500</a:t>
            </a:r>
            <a:endParaRPr lang="en-US" sz="2800" b="1" dirty="0"/>
          </a:p>
        </p:txBody>
      </p:sp>
      <p:sp>
        <p:nvSpPr>
          <p:cNvPr id="5" name="TextBox 4"/>
          <p:cNvSpPr txBox="1"/>
          <p:nvPr/>
        </p:nvSpPr>
        <p:spPr>
          <a:xfrm>
            <a:off x="3038392" y="6123872"/>
            <a:ext cx="6013185" cy="523220"/>
          </a:xfrm>
          <a:prstGeom prst="rect">
            <a:avLst/>
          </a:prstGeom>
          <a:noFill/>
        </p:spPr>
        <p:txBody>
          <a:bodyPr wrap="none" rtlCol="0">
            <a:spAutoFit/>
          </a:bodyPr>
          <a:lstStyle/>
          <a:p>
            <a:r>
              <a:rPr lang="en-US" sz="2800" dirty="0" smtClean="0"/>
              <a:t>2015 Total Next Gen Grants : </a:t>
            </a:r>
            <a:r>
              <a:rPr lang="en-US" sz="2800" b="1" dirty="0" smtClean="0"/>
              <a:t>$79,500</a:t>
            </a:r>
            <a:endParaRPr lang="en-US" sz="2800" b="1" dirty="0"/>
          </a:p>
        </p:txBody>
      </p:sp>
    </p:spTree>
    <p:extLst>
      <p:ext uri="{BB962C8B-B14F-4D97-AF65-F5344CB8AC3E}">
        <p14:creationId xmlns:p14="http://schemas.microsoft.com/office/powerpoint/2010/main" val="365072789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71600" y="-152400"/>
            <a:ext cx="6172200" cy="1371600"/>
          </a:xfrm>
        </p:spPr>
        <p:txBody>
          <a:bodyPr/>
          <a:lstStyle/>
          <a:p>
            <a:r>
              <a:rPr lang="en-US" dirty="0" smtClean="0"/>
              <a:t>Agenda</a:t>
            </a:r>
            <a:endParaRPr lang="en-US" dirty="0"/>
          </a:p>
        </p:txBody>
      </p:sp>
      <p:sp>
        <p:nvSpPr>
          <p:cNvPr id="2" name="Content Placeholder 1"/>
          <p:cNvSpPr>
            <a:spLocks noGrp="1"/>
          </p:cNvSpPr>
          <p:nvPr>
            <p:ph type="body" sz="half" idx="4294967295"/>
          </p:nvPr>
        </p:nvSpPr>
        <p:spPr>
          <a:xfrm>
            <a:off x="1219200" y="4495800"/>
            <a:ext cx="6705600" cy="2133600"/>
          </a:xfrm>
        </p:spPr>
        <p:txBody>
          <a:bodyPr>
            <a:normAutofit fontScale="25000" lnSpcReduction="20000"/>
          </a:bodyPr>
          <a:lstStyle/>
          <a:p>
            <a:pPr marL="457200" indent="-457200">
              <a:buFont typeface="+mj-lt"/>
              <a:buAutoNum type="arabicPeriod"/>
            </a:pPr>
            <a:r>
              <a:rPr lang="en-US" sz="7200" dirty="0" smtClean="0"/>
              <a:t>TFF Update				Aunt Jean</a:t>
            </a:r>
          </a:p>
          <a:p>
            <a:pPr marL="457200" indent="-457200">
              <a:buFont typeface="+mj-lt"/>
              <a:buAutoNum type="arabicPeriod"/>
            </a:pPr>
            <a:r>
              <a:rPr lang="en-US" sz="7200" dirty="0" smtClean="0"/>
              <a:t>NGAB Update			Christine</a:t>
            </a:r>
          </a:p>
          <a:p>
            <a:pPr marL="457200" indent="-457200">
              <a:buFont typeface="+mj-lt"/>
              <a:buAutoNum type="arabicPeriod"/>
            </a:pPr>
            <a:r>
              <a:rPr lang="en-US" sz="7200" dirty="0" smtClean="0"/>
              <a:t>New Resources		</a:t>
            </a:r>
            <a:r>
              <a:rPr lang="en-US" sz="7200" dirty="0"/>
              <a:t>	</a:t>
            </a:r>
            <a:r>
              <a:rPr lang="en-US" sz="7200" dirty="0" err="1" smtClean="0"/>
              <a:t>Kenzie</a:t>
            </a:r>
            <a:endParaRPr lang="en-US" sz="7200" dirty="0" smtClean="0"/>
          </a:p>
          <a:p>
            <a:pPr marL="457200" indent="-457200">
              <a:buFont typeface="+mj-lt"/>
              <a:buAutoNum type="arabicPeriod"/>
            </a:pPr>
            <a:r>
              <a:rPr lang="en-US" sz="7200" dirty="0" smtClean="0"/>
              <a:t>Tracy </a:t>
            </a:r>
            <a:r>
              <a:rPr lang="en-US" sz="7200" dirty="0"/>
              <a:t>Family Outreach		</a:t>
            </a:r>
            <a:r>
              <a:rPr lang="en-US" sz="7200" dirty="0" smtClean="0"/>
              <a:t>Diana</a:t>
            </a:r>
          </a:p>
          <a:p>
            <a:pPr marL="457200" indent="-457200">
              <a:buFont typeface="+mj-lt"/>
              <a:buAutoNum type="arabicPeriod"/>
            </a:pPr>
            <a:r>
              <a:rPr lang="en-US" sz="7200" dirty="0" smtClean="0"/>
              <a:t>NG and MG Review/Voting		Nikki, Kristin</a:t>
            </a:r>
          </a:p>
          <a:p>
            <a:pPr marL="457200" indent="-457200">
              <a:buFont typeface="+mj-lt"/>
              <a:buAutoNum type="arabicPeriod"/>
            </a:pPr>
            <a:r>
              <a:rPr lang="en-US" sz="7200" dirty="0" smtClean="0"/>
              <a:t>Group Picture			3G’s and 4G’s</a:t>
            </a:r>
          </a:p>
          <a:p>
            <a:pPr marL="457200" indent="-457200" algn="ctr">
              <a:buFont typeface="+mj-lt"/>
              <a:buAutoNum type="arabicPeriod"/>
            </a:pP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143000"/>
            <a:ext cx="4685696" cy="3124200"/>
          </a:xfrm>
          <a:prstGeom prst="rect">
            <a:avLst/>
          </a:prstGeom>
        </p:spPr>
      </p:pic>
    </p:spTree>
    <p:extLst>
      <p:ext uri="{BB962C8B-B14F-4D97-AF65-F5344CB8AC3E}">
        <p14:creationId xmlns:p14="http://schemas.microsoft.com/office/powerpoint/2010/main" val="6078919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99251" y="2248351"/>
            <a:ext cx="7682750" cy="2780849"/>
          </a:xfrm>
          <a:prstGeom prst="rect">
            <a:avLst/>
          </a:prstGeom>
        </p:spPr>
        <p:txBody>
          <a:bodyPr lIns="91425" tIns="91425" rIns="91425" bIns="91425" anchor="t" anchorCtr="0">
            <a:noAutofit/>
          </a:bodyPr>
          <a:lstStyle/>
          <a:p>
            <a:r>
              <a:rPr lang="es-ES_tradnl" sz="2000" b="1" dirty="0" err="1"/>
              <a:t>Almost</a:t>
            </a:r>
            <a:r>
              <a:rPr lang="es-ES_tradnl" sz="2000" b="1" dirty="0"/>
              <a:t> Home </a:t>
            </a:r>
            <a:r>
              <a:rPr lang="es-ES_tradnl" sz="2000" b="1" dirty="0" err="1"/>
              <a:t>Kids</a:t>
            </a:r>
            <a:r>
              <a:rPr lang="es-ES_tradnl" sz="2000" b="1" dirty="0"/>
              <a:t> </a:t>
            </a:r>
            <a:r>
              <a:rPr lang="es-ES_tradnl" sz="2000" dirty="0"/>
              <a:t>– </a:t>
            </a:r>
            <a:r>
              <a:rPr lang="es-ES_tradnl" sz="2000" dirty="0" err="1"/>
              <a:t>Kelsey</a:t>
            </a:r>
            <a:r>
              <a:rPr lang="es-ES_tradnl" sz="2000" dirty="0"/>
              <a:t> Tracy</a:t>
            </a:r>
          </a:p>
          <a:p>
            <a:r>
              <a:rPr lang="es-ES_tradnl" sz="2000" b="1" dirty="0" err="1"/>
              <a:t>Autism</a:t>
            </a:r>
            <a:r>
              <a:rPr lang="es-ES_tradnl" sz="2000" b="1" dirty="0"/>
              <a:t> </a:t>
            </a:r>
            <a:r>
              <a:rPr lang="es-ES_tradnl" sz="2000" b="1" dirty="0" err="1"/>
              <a:t>Society</a:t>
            </a:r>
            <a:r>
              <a:rPr lang="es-ES_tradnl" sz="2000" b="1" dirty="0"/>
              <a:t> of </a:t>
            </a:r>
            <a:r>
              <a:rPr lang="es-ES_tradnl" sz="2000" b="1" dirty="0" err="1"/>
              <a:t>Southeastern</a:t>
            </a:r>
            <a:r>
              <a:rPr lang="es-ES_tradnl" sz="2000" b="1" dirty="0"/>
              <a:t> Wisconsin </a:t>
            </a:r>
            <a:r>
              <a:rPr lang="es-ES_tradnl" sz="2000" dirty="0"/>
              <a:t>– Angie Tracy</a:t>
            </a:r>
          </a:p>
          <a:p>
            <a:r>
              <a:rPr lang="es-ES_tradnl" sz="2000" b="1" dirty="0"/>
              <a:t>Big </a:t>
            </a:r>
            <a:r>
              <a:rPr lang="es-ES_tradnl" sz="2000" b="1" dirty="0" err="1"/>
              <a:t>Brothers</a:t>
            </a:r>
            <a:r>
              <a:rPr lang="es-ES_tradnl" sz="2000" b="1" dirty="0"/>
              <a:t>, Big </a:t>
            </a:r>
            <a:r>
              <a:rPr lang="es-ES_tradnl" sz="2000" b="1" dirty="0" err="1"/>
              <a:t>Sisters</a:t>
            </a:r>
            <a:r>
              <a:rPr lang="es-ES_tradnl" sz="2000" b="1" dirty="0"/>
              <a:t> of </a:t>
            </a:r>
            <a:r>
              <a:rPr lang="es-ES_tradnl" sz="2000" b="1" dirty="0" smtClean="0"/>
              <a:t>Colorado </a:t>
            </a:r>
            <a:r>
              <a:rPr lang="es-ES_tradnl" sz="2000" dirty="0" smtClean="0"/>
              <a:t>– </a:t>
            </a:r>
            <a:r>
              <a:rPr lang="es-ES_tradnl" sz="2000" dirty="0"/>
              <a:t>Kevin </a:t>
            </a:r>
            <a:r>
              <a:rPr lang="es-ES_tradnl" sz="2000" dirty="0" err="1"/>
              <a:t>Bird</a:t>
            </a:r>
            <a:endParaRPr lang="es-ES_tradnl" sz="2000" dirty="0"/>
          </a:p>
          <a:p>
            <a:r>
              <a:rPr lang="es-ES_tradnl" sz="2000" b="1" dirty="0" err="1"/>
              <a:t>Room</a:t>
            </a:r>
            <a:r>
              <a:rPr lang="es-ES_tradnl" sz="2000" b="1" dirty="0"/>
              <a:t> </a:t>
            </a:r>
            <a:r>
              <a:rPr lang="es-ES_tradnl" sz="2000" b="1" dirty="0" err="1"/>
              <a:t>to</a:t>
            </a:r>
            <a:r>
              <a:rPr lang="es-ES_tradnl" sz="2000" b="1" dirty="0"/>
              <a:t> </a:t>
            </a:r>
            <a:r>
              <a:rPr lang="es-ES_tradnl" sz="2000" b="1" dirty="0" err="1"/>
              <a:t>Grow</a:t>
            </a:r>
            <a:r>
              <a:rPr lang="es-ES_tradnl" sz="2000" b="1" dirty="0"/>
              <a:t> </a:t>
            </a:r>
            <a:r>
              <a:rPr lang="es-ES_tradnl" sz="2000" dirty="0"/>
              <a:t>– Diana Tracy</a:t>
            </a:r>
          </a:p>
          <a:p>
            <a:r>
              <a:rPr lang="es-ES_tradnl" sz="2000" b="1" dirty="0" err="1"/>
              <a:t>Heart</a:t>
            </a:r>
            <a:r>
              <a:rPr lang="es-ES_tradnl" sz="2000" b="1" dirty="0"/>
              <a:t> &amp; Hand Center </a:t>
            </a:r>
            <a:r>
              <a:rPr lang="es-ES_tradnl" sz="2000" dirty="0"/>
              <a:t>– </a:t>
            </a:r>
            <a:r>
              <a:rPr lang="es-ES_tradnl" sz="2000" dirty="0" err="1"/>
              <a:t>Erin</a:t>
            </a:r>
            <a:r>
              <a:rPr lang="es-ES_tradnl" sz="2000" dirty="0"/>
              <a:t> </a:t>
            </a:r>
            <a:r>
              <a:rPr lang="es-ES_tradnl" sz="2000" dirty="0" err="1"/>
              <a:t>Bird</a:t>
            </a:r>
            <a:endParaRPr lang="es-ES_tradnl" sz="2000" dirty="0"/>
          </a:p>
          <a:p>
            <a:r>
              <a:rPr lang="es-ES_tradnl" sz="2000" b="1" dirty="0" err="1"/>
              <a:t>Hands</a:t>
            </a:r>
            <a:r>
              <a:rPr lang="es-ES_tradnl" sz="2000" b="1" dirty="0"/>
              <a:t> up </a:t>
            </a:r>
            <a:r>
              <a:rPr lang="es-ES_tradnl" sz="2000" b="1" dirty="0" err="1"/>
              <a:t>for</a:t>
            </a:r>
            <a:r>
              <a:rPr lang="es-ES_tradnl" sz="2000" b="1" dirty="0"/>
              <a:t> </a:t>
            </a:r>
            <a:r>
              <a:rPr lang="es-ES_tradnl" sz="2000" b="1" dirty="0" err="1"/>
              <a:t>the</a:t>
            </a:r>
            <a:r>
              <a:rPr lang="es-ES_tradnl" sz="2000" b="1" dirty="0"/>
              <a:t> </a:t>
            </a:r>
            <a:r>
              <a:rPr lang="es-ES_tradnl" sz="2000" b="1" dirty="0" err="1"/>
              <a:t>Children</a:t>
            </a:r>
            <a:r>
              <a:rPr lang="es-ES_tradnl" sz="2000" b="1" dirty="0"/>
              <a:t> </a:t>
            </a:r>
            <a:r>
              <a:rPr lang="es-ES_tradnl" sz="2000" dirty="0"/>
              <a:t>– </a:t>
            </a:r>
            <a:r>
              <a:rPr lang="es-ES_tradnl" sz="2000" dirty="0" err="1"/>
              <a:t>Kenzie</a:t>
            </a:r>
            <a:r>
              <a:rPr lang="es-ES_tradnl" sz="2000" dirty="0"/>
              <a:t> Tracy</a:t>
            </a:r>
          </a:p>
          <a:p>
            <a:r>
              <a:rPr lang="es-ES_tradnl" sz="2000" b="1" dirty="0" err="1"/>
              <a:t>Equip</a:t>
            </a:r>
            <a:r>
              <a:rPr lang="es-ES_tradnl" sz="2000" b="1" dirty="0"/>
              <a:t> </a:t>
            </a:r>
            <a:r>
              <a:rPr lang="es-ES_tradnl" sz="2000" b="1" dirty="0" err="1"/>
              <a:t>for</a:t>
            </a:r>
            <a:r>
              <a:rPr lang="es-ES_tradnl" sz="2000" b="1" dirty="0"/>
              <a:t> </a:t>
            </a:r>
            <a:r>
              <a:rPr lang="es-ES_tradnl" sz="2000" b="1" dirty="0" err="1"/>
              <a:t>Equality</a:t>
            </a:r>
            <a:r>
              <a:rPr lang="es-ES_tradnl" sz="2000" b="1" dirty="0"/>
              <a:t> </a:t>
            </a:r>
            <a:r>
              <a:rPr lang="es-ES_tradnl" sz="2000" dirty="0"/>
              <a:t>– Liz </a:t>
            </a:r>
            <a:r>
              <a:rPr lang="es-ES_tradnl" sz="2000" dirty="0" smtClean="0"/>
              <a:t>Tracy</a:t>
            </a:r>
            <a:endParaRPr lang="es-ES_tradnl" sz="2000" dirty="0"/>
          </a:p>
        </p:txBody>
      </p:sp>
      <p:sp>
        <p:nvSpPr>
          <p:cNvPr id="158" name="Shape 158"/>
          <p:cNvSpPr txBox="1">
            <a:spLocks noGrp="1"/>
          </p:cNvSpPr>
          <p:nvPr>
            <p:ph type="title"/>
          </p:nvPr>
        </p:nvSpPr>
        <p:spPr>
          <a:xfrm>
            <a:off x="688489" y="570156"/>
            <a:ext cx="7756200" cy="1054199"/>
          </a:xfrm>
          <a:prstGeom prst="rect">
            <a:avLst/>
          </a:prstGeom>
        </p:spPr>
        <p:txBody>
          <a:bodyPr lIns="91425" tIns="91425" rIns="91425" bIns="91425" anchor="ctr" anchorCtr="0">
            <a:noAutofit/>
          </a:bodyPr>
          <a:lstStyle/>
          <a:p>
            <a:pPr>
              <a:spcBef>
                <a:spcPts val="0"/>
              </a:spcBef>
              <a:buNone/>
            </a:pPr>
            <a:r>
              <a:rPr lang="en-US" sz="5400" dirty="0">
                <a:solidFill>
                  <a:schemeClr val="dk2"/>
                </a:solidFill>
                <a:latin typeface="Quattrocento"/>
                <a:ea typeface="Quattrocento"/>
                <a:cs typeface="Quattrocento"/>
                <a:sym typeface="Quattrocento"/>
              </a:rPr>
              <a:t>3G Matching Grants</a:t>
            </a:r>
          </a:p>
        </p:txBody>
      </p:sp>
      <p:sp>
        <p:nvSpPr>
          <p:cNvPr id="2" name="TextBox 1"/>
          <p:cNvSpPr txBox="1"/>
          <p:nvPr/>
        </p:nvSpPr>
        <p:spPr>
          <a:xfrm>
            <a:off x="13765" y="6019800"/>
            <a:ext cx="9160606" cy="523220"/>
          </a:xfrm>
          <a:prstGeom prst="rect">
            <a:avLst/>
          </a:prstGeom>
          <a:noFill/>
        </p:spPr>
        <p:txBody>
          <a:bodyPr wrap="none" rtlCol="0">
            <a:spAutoFit/>
          </a:bodyPr>
          <a:lstStyle/>
          <a:p>
            <a:r>
              <a:rPr lang="en-US" sz="2800" b="1" dirty="0"/>
              <a:t>Age 16 - up :  </a:t>
            </a:r>
            <a:r>
              <a:rPr lang="en-US" sz="2800" dirty="0"/>
              <a:t>Min. of $50.00 to participate in 1:1, 2:1, 3:1</a:t>
            </a:r>
          </a:p>
        </p:txBody>
      </p:sp>
    </p:spTree>
    <p:extLst>
      <p:ext uri="{BB962C8B-B14F-4D97-AF65-F5344CB8AC3E}">
        <p14:creationId xmlns:p14="http://schemas.microsoft.com/office/powerpoint/2010/main" val="212808066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99250" y="2248351"/>
            <a:ext cx="7745399" cy="2628450"/>
          </a:xfrm>
          <a:prstGeom prst="rect">
            <a:avLst/>
          </a:prstGeom>
        </p:spPr>
        <p:txBody>
          <a:bodyPr lIns="91425" tIns="91425" rIns="91425" bIns="91425" anchor="t" anchorCtr="0">
            <a:noAutofit/>
          </a:bodyPr>
          <a:lstStyle/>
          <a:p>
            <a:r>
              <a:rPr lang="es-ES_tradnl" sz="2000" b="1" dirty="0" err="1"/>
              <a:t>Food</a:t>
            </a:r>
            <a:r>
              <a:rPr lang="es-ES_tradnl" sz="2000" b="1" dirty="0"/>
              <a:t> Bank of </a:t>
            </a:r>
            <a:r>
              <a:rPr lang="es-ES_tradnl" sz="2000" b="1" dirty="0" err="1"/>
              <a:t>the</a:t>
            </a:r>
            <a:r>
              <a:rPr lang="es-ES_tradnl" sz="2000" b="1" dirty="0"/>
              <a:t> </a:t>
            </a:r>
            <a:r>
              <a:rPr lang="es-ES_tradnl" sz="2000" b="1" dirty="0" err="1" smtClean="0"/>
              <a:t>Rockies</a:t>
            </a:r>
            <a:r>
              <a:rPr lang="es-ES_tradnl" sz="2000" b="1" dirty="0" smtClean="0"/>
              <a:t> </a:t>
            </a:r>
            <a:r>
              <a:rPr lang="es-ES_tradnl" sz="2000" dirty="0" smtClean="0"/>
              <a:t>– </a:t>
            </a:r>
            <a:r>
              <a:rPr lang="es-ES_tradnl" sz="2000" dirty="0" err="1"/>
              <a:t>Ryan</a:t>
            </a:r>
            <a:r>
              <a:rPr lang="es-ES_tradnl" sz="2000" dirty="0"/>
              <a:t> Tracy</a:t>
            </a:r>
          </a:p>
          <a:p>
            <a:r>
              <a:rPr lang="es-ES_tradnl" sz="2000" b="1" dirty="0"/>
              <a:t>Mount St. </a:t>
            </a:r>
            <a:r>
              <a:rPr lang="es-ES_tradnl" sz="2000" b="1" dirty="0" err="1"/>
              <a:t>Vincent</a:t>
            </a:r>
            <a:r>
              <a:rPr lang="es-ES_tradnl" sz="2000" b="1" dirty="0"/>
              <a:t> Home </a:t>
            </a:r>
            <a:r>
              <a:rPr lang="es-ES_tradnl" sz="2000" dirty="0"/>
              <a:t>– Lauren </a:t>
            </a:r>
            <a:r>
              <a:rPr lang="es-ES_tradnl" sz="2000" dirty="0" smtClean="0"/>
              <a:t>Tracy</a:t>
            </a:r>
            <a:endParaRPr lang="es-ES_tradnl" sz="2000" b="1" dirty="0" smtClean="0"/>
          </a:p>
          <a:p>
            <a:r>
              <a:rPr lang="es-ES_tradnl" sz="2000" b="1" dirty="0" smtClean="0"/>
              <a:t>Muscular </a:t>
            </a:r>
            <a:r>
              <a:rPr lang="es-ES_tradnl" sz="2000" b="1" dirty="0" err="1"/>
              <a:t>Dystrophy</a:t>
            </a:r>
            <a:r>
              <a:rPr lang="es-ES_tradnl" sz="2000" b="1" dirty="0"/>
              <a:t> </a:t>
            </a:r>
            <a:r>
              <a:rPr lang="es-ES_tradnl" sz="2000" b="1" dirty="0" err="1"/>
              <a:t>Association</a:t>
            </a:r>
            <a:r>
              <a:rPr lang="es-ES_tradnl" sz="2000" b="1" dirty="0"/>
              <a:t> </a:t>
            </a:r>
            <a:r>
              <a:rPr lang="es-ES_tradnl" sz="2000" dirty="0"/>
              <a:t>– Sara </a:t>
            </a:r>
            <a:r>
              <a:rPr lang="es-ES_tradnl" sz="2000" dirty="0" err="1"/>
              <a:t>Terwelp</a:t>
            </a:r>
            <a:endParaRPr lang="es-ES_tradnl" sz="2000" dirty="0"/>
          </a:p>
          <a:p>
            <a:r>
              <a:rPr lang="es-ES_tradnl" sz="2000" b="1" dirty="0" err="1"/>
              <a:t>Pleasantville</a:t>
            </a:r>
            <a:r>
              <a:rPr lang="es-ES_tradnl" sz="2000" b="1" dirty="0"/>
              <a:t> </a:t>
            </a:r>
            <a:r>
              <a:rPr lang="es-ES_tradnl" sz="2000" b="1" dirty="0" err="1"/>
              <a:t>Fund</a:t>
            </a:r>
            <a:r>
              <a:rPr lang="es-ES_tradnl" sz="2000" b="1" dirty="0"/>
              <a:t> </a:t>
            </a:r>
            <a:r>
              <a:rPr lang="es-ES_tradnl" sz="2000" b="1" dirty="0" err="1"/>
              <a:t>for</a:t>
            </a:r>
            <a:r>
              <a:rPr lang="es-ES_tradnl" sz="2000" b="1" dirty="0"/>
              <a:t> </a:t>
            </a:r>
            <a:r>
              <a:rPr lang="es-ES_tradnl" sz="2000" b="1" dirty="0" err="1"/>
              <a:t>Learning</a:t>
            </a:r>
            <a:r>
              <a:rPr lang="es-ES_tradnl" sz="2000" b="1" dirty="0"/>
              <a:t> </a:t>
            </a:r>
            <a:r>
              <a:rPr lang="es-ES_tradnl" sz="2000" dirty="0"/>
              <a:t>– </a:t>
            </a:r>
            <a:r>
              <a:rPr lang="es-ES_tradnl" sz="2000" dirty="0" err="1"/>
              <a:t>Maggie</a:t>
            </a:r>
            <a:r>
              <a:rPr lang="es-ES_tradnl" sz="2000" dirty="0"/>
              <a:t> Sullivan</a:t>
            </a:r>
          </a:p>
          <a:p>
            <a:r>
              <a:rPr lang="es-ES_tradnl" sz="2000" b="1" dirty="0"/>
              <a:t>St. Mary </a:t>
            </a:r>
            <a:r>
              <a:rPr lang="es-ES_tradnl" sz="2000" b="1" dirty="0" err="1"/>
              <a:t>School</a:t>
            </a:r>
            <a:r>
              <a:rPr lang="es-ES_tradnl" sz="2000" b="1" dirty="0"/>
              <a:t> </a:t>
            </a:r>
            <a:r>
              <a:rPr lang="es-ES_tradnl" sz="2000" dirty="0"/>
              <a:t>– Ben Tracy</a:t>
            </a:r>
          </a:p>
          <a:p>
            <a:r>
              <a:rPr lang="es-ES_tradnl" sz="2000" b="1" dirty="0" err="1"/>
              <a:t>Youth</a:t>
            </a:r>
            <a:r>
              <a:rPr lang="es-ES_tradnl" sz="2000" b="1" dirty="0"/>
              <a:t> In </a:t>
            </a:r>
            <a:r>
              <a:rPr lang="es-ES_tradnl" sz="2000" b="1" dirty="0" err="1"/>
              <a:t>Need</a:t>
            </a:r>
            <a:r>
              <a:rPr lang="es-ES_tradnl" sz="2000" b="1" dirty="0"/>
              <a:t> </a:t>
            </a:r>
            <a:r>
              <a:rPr lang="es-ES_tradnl" sz="2000" dirty="0"/>
              <a:t>– </a:t>
            </a:r>
            <a:r>
              <a:rPr lang="es-ES_tradnl" sz="2000" dirty="0" err="1"/>
              <a:t>Erica</a:t>
            </a:r>
            <a:r>
              <a:rPr lang="es-ES_tradnl" sz="2000" dirty="0"/>
              <a:t> </a:t>
            </a:r>
            <a:r>
              <a:rPr lang="es-ES_tradnl" sz="2000" dirty="0" err="1"/>
              <a:t>Buckley</a:t>
            </a:r>
            <a:endParaRPr lang="es-ES_tradnl" sz="2000" dirty="0"/>
          </a:p>
          <a:p>
            <a:r>
              <a:rPr lang="es-ES_tradnl" sz="2000" b="1" dirty="0" err="1"/>
              <a:t>The</a:t>
            </a:r>
            <a:r>
              <a:rPr lang="es-ES_tradnl" sz="2000" b="1" dirty="0"/>
              <a:t> Global </a:t>
            </a:r>
            <a:r>
              <a:rPr lang="es-ES_tradnl" sz="2000" b="1" dirty="0" err="1"/>
              <a:t>Foodbanking</a:t>
            </a:r>
            <a:r>
              <a:rPr lang="es-ES_tradnl" sz="2000" b="1" dirty="0"/>
              <a:t> Network </a:t>
            </a:r>
            <a:r>
              <a:rPr lang="es-ES_tradnl" sz="2000" dirty="0"/>
              <a:t>– Rachel </a:t>
            </a:r>
            <a:r>
              <a:rPr lang="es-ES_tradnl" sz="2000" dirty="0" err="1"/>
              <a:t>Hedgecorth</a:t>
            </a:r>
            <a:endParaRPr lang="es-ES_tradnl" sz="2000" dirty="0"/>
          </a:p>
          <a:p>
            <a:pPr marL="0" lvl="0" indent="0">
              <a:spcBef>
                <a:spcPts val="0"/>
              </a:spcBef>
              <a:buNone/>
            </a:pPr>
            <a:endParaRPr lang="en-US" dirty="0" smtClean="0">
              <a:solidFill>
                <a:srgbClr val="222222"/>
              </a:solidFill>
              <a:latin typeface="Quattrocento"/>
              <a:ea typeface="Quattrocento"/>
              <a:cs typeface="Quattrocento"/>
              <a:sym typeface="Quattrocento"/>
            </a:endParaRPr>
          </a:p>
          <a:p>
            <a:pPr marL="0" lvl="0" indent="0">
              <a:spcBef>
                <a:spcPts val="0"/>
              </a:spcBef>
              <a:buNone/>
            </a:pPr>
            <a:endParaRPr dirty="0"/>
          </a:p>
        </p:txBody>
      </p:sp>
      <p:sp>
        <p:nvSpPr>
          <p:cNvPr id="158" name="Shape 158"/>
          <p:cNvSpPr txBox="1">
            <a:spLocks noGrp="1"/>
          </p:cNvSpPr>
          <p:nvPr>
            <p:ph type="title"/>
          </p:nvPr>
        </p:nvSpPr>
        <p:spPr>
          <a:xfrm>
            <a:off x="688489" y="570156"/>
            <a:ext cx="7756200" cy="1054199"/>
          </a:xfrm>
          <a:prstGeom prst="rect">
            <a:avLst/>
          </a:prstGeom>
        </p:spPr>
        <p:txBody>
          <a:bodyPr lIns="91425" tIns="91425" rIns="91425" bIns="91425" anchor="ctr" anchorCtr="0">
            <a:noAutofit/>
          </a:bodyPr>
          <a:lstStyle/>
          <a:p>
            <a:pPr>
              <a:spcBef>
                <a:spcPts val="0"/>
              </a:spcBef>
              <a:buNone/>
            </a:pPr>
            <a:r>
              <a:rPr lang="en-US" sz="5400" dirty="0">
                <a:solidFill>
                  <a:schemeClr val="dk2"/>
                </a:solidFill>
                <a:latin typeface="Quattrocento"/>
                <a:ea typeface="Quattrocento"/>
                <a:cs typeface="Quattrocento"/>
                <a:sym typeface="Quattrocento"/>
              </a:rPr>
              <a:t>3G Matching Grants</a:t>
            </a:r>
          </a:p>
        </p:txBody>
      </p:sp>
      <p:sp>
        <p:nvSpPr>
          <p:cNvPr id="4" name="TextBox 3"/>
          <p:cNvSpPr txBox="1"/>
          <p:nvPr/>
        </p:nvSpPr>
        <p:spPr>
          <a:xfrm>
            <a:off x="76200" y="6064155"/>
            <a:ext cx="2249334" cy="523220"/>
          </a:xfrm>
          <a:prstGeom prst="rect">
            <a:avLst/>
          </a:prstGeom>
          <a:noFill/>
        </p:spPr>
        <p:txBody>
          <a:bodyPr wrap="none" rtlCol="0">
            <a:spAutoFit/>
          </a:bodyPr>
          <a:lstStyle/>
          <a:p>
            <a:r>
              <a:rPr lang="en-US" sz="2800" dirty="0" smtClean="0"/>
              <a:t>2014: </a:t>
            </a:r>
            <a:r>
              <a:rPr lang="en-US" sz="2800" b="1" dirty="0" smtClean="0"/>
              <a:t>$88,000</a:t>
            </a:r>
          </a:p>
        </p:txBody>
      </p:sp>
      <p:sp>
        <p:nvSpPr>
          <p:cNvPr id="7" name="TextBox 6"/>
          <p:cNvSpPr txBox="1"/>
          <p:nvPr/>
        </p:nvSpPr>
        <p:spPr>
          <a:xfrm>
            <a:off x="2481707" y="6064155"/>
            <a:ext cx="6466835" cy="523220"/>
          </a:xfrm>
          <a:prstGeom prst="rect">
            <a:avLst/>
          </a:prstGeom>
          <a:noFill/>
        </p:spPr>
        <p:txBody>
          <a:bodyPr wrap="none" rtlCol="0">
            <a:spAutoFit/>
          </a:bodyPr>
          <a:lstStyle/>
          <a:p>
            <a:r>
              <a:rPr lang="en-US" sz="2800" dirty="0" smtClean="0"/>
              <a:t>2015 Total 3G Matching Grants: </a:t>
            </a:r>
            <a:r>
              <a:rPr lang="en-US" sz="2800" b="1" dirty="0" smtClean="0"/>
              <a:t>$21,580</a:t>
            </a:r>
          </a:p>
        </p:txBody>
      </p:sp>
    </p:spTree>
    <p:extLst>
      <p:ext uri="{BB962C8B-B14F-4D97-AF65-F5344CB8AC3E}">
        <p14:creationId xmlns:p14="http://schemas.microsoft.com/office/powerpoint/2010/main" val="212808066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81000"/>
            <a:ext cx="8229600" cy="914400"/>
          </a:xfrm>
        </p:spPr>
        <p:txBody>
          <a:bodyPr/>
          <a:lstStyle/>
          <a:p>
            <a:pPr algn="ctr"/>
            <a:r>
              <a:rPr lang="en-US" altLang="en-US" sz="3600" b="1" dirty="0" smtClean="0"/>
              <a:t>TFF Board &amp; TFF Next Gen Advisory Board</a:t>
            </a:r>
          </a:p>
        </p:txBody>
      </p:sp>
      <p:sp>
        <p:nvSpPr>
          <p:cNvPr id="6147" name="Content Placeholder 2"/>
          <p:cNvSpPr>
            <a:spLocks noGrp="1"/>
          </p:cNvSpPr>
          <p:nvPr>
            <p:ph idx="1"/>
          </p:nvPr>
        </p:nvSpPr>
        <p:spPr/>
        <p:txBody>
          <a:bodyPr/>
          <a:lstStyle/>
          <a:p>
            <a:pPr marL="0" indent="0">
              <a:buFont typeface="Wingdings 2" pitchFamily="18" charset="2"/>
              <a:buNone/>
            </a:pPr>
            <a:endParaRPr lang="en-US" altLang="en-US" dirty="0" smtClean="0"/>
          </a:p>
          <a:p>
            <a:pPr marL="0" indent="0">
              <a:buFont typeface="Wingdings 2" pitchFamily="18" charset="2"/>
              <a:buNone/>
            </a:pPr>
            <a:endParaRPr lang="en-US" altLang="en-US" dirty="0" smtClean="0"/>
          </a:p>
        </p:txBody>
      </p:sp>
      <p:sp>
        <p:nvSpPr>
          <p:cNvPr id="6" name="Rounded Rectangular Callout 5"/>
          <p:cNvSpPr/>
          <p:nvPr/>
        </p:nvSpPr>
        <p:spPr>
          <a:xfrm>
            <a:off x="5334000" y="1447800"/>
            <a:ext cx="3124200" cy="15271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We love being on the Next Gen Board!</a:t>
            </a:r>
          </a:p>
          <a:p>
            <a:pPr algn="ctr">
              <a:defRPr/>
            </a:pPr>
            <a:r>
              <a:rPr lang="en-US" dirty="0" smtClean="0"/>
              <a:t>Our advice to you: </a:t>
            </a:r>
            <a:r>
              <a:rPr lang="en-US" i="1" dirty="0" smtClean="0"/>
              <a:t>Get involved in TFF!</a:t>
            </a:r>
            <a:r>
              <a:rPr lang="en-US" dirty="0" smtClean="0"/>
              <a:t> </a:t>
            </a:r>
            <a:endParaRPr lang="en-US" dirty="0"/>
          </a:p>
        </p:txBody>
      </p:sp>
      <p:sp>
        <p:nvSpPr>
          <p:cNvPr id="7" name="Cloud Callout 6"/>
          <p:cNvSpPr/>
          <p:nvPr/>
        </p:nvSpPr>
        <p:spPr>
          <a:xfrm>
            <a:off x="457200" y="1066800"/>
            <a:ext cx="3352800" cy="1600200"/>
          </a:xfrm>
          <a:prstGeom prst="cloudCallout">
            <a:avLst>
              <a:gd name="adj1" fmla="val -37500"/>
              <a:gd name="adj2" fmla="val 1193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Hmm…Two years in a row….4 </a:t>
            </a:r>
            <a:r>
              <a:rPr lang="en-US" dirty="0"/>
              <a:t>of 10 are 3Gs…Are </a:t>
            </a:r>
            <a:r>
              <a:rPr lang="en-US" dirty="0" smtClean="0"/>
              <a:t>they </a:t>
            </a:r>
            <a:r>
              <a:rPr lang="en-US" dirty="0"/>
              <a:t>taking over</a:t>
            </a:r>
            <a:r>
              <a:rPr lang="en-US" dirty="0" smtClean="0"/>
              <a:t>?!!!  </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886200"/>
            <a:ext cx="3581400" cy="268605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886200"/>
            <a:ext cx="4114800" cy="2667000"/>
          </a:xfrm>
          <a:prstGeom prst="rect">
            <a:avLst/>
          </a:prstGeom>
        </p:spPr>
      </p:pic>
    </p:spTree>
    <p:extLst>
      <p:ext uri="{BB962C8B-B14F-4D97-AF65-F5344CB8AC3E}">
        <p14:creationId xmlns:p14="http://schemas.microsoft.com/office/powerpoint/2010/main" val="9719857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115888"/>
            <a:ext cx="7467600" cy="646112"/>
          </a:xfrm>
        </p:spPr>
        <p:txBody>
          <a:bodyPr/>
          <a:lstStyle/>
          <a:p>
            <a:pPr algn="ctr"/>
            <a:r>
              <a:rPr lang="en-US" altLang="en-US" sz="3200" b="1" dirty="0" smtClean="0">
                <a:ea typeface="ＭＳ Ｐゴシック" pitchFamily="34" charset="-128"/>
              </a:rPr>
              <a:t>3Gs on Board, NGAB, &amp; Committees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0529920"/>
              </p:ext>
            </p:extLst>
          </p:nvPr>
        </p:nvGraphicFramePr>
        <p:xfrm>
          <a:off x="0" y="809852"/>
          <a:ext cx="9144000" cy="5479793"/>
        </p:xfrm>
        <a:graphic>
          <a:graphicData uri="http://schemas.openxmlformats.org/drawingml/2006/table">
            <a:tbl>
              <a:tblPr/>
              <a:tblGrid>
                <a:gridCol w="2642449"/>
                <a:gridCol w="6501551"/>
              </a:tblGrid>
              <a:tr h="337962">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charset="0"/>
                          <a:ea typeface="ＭＳ Ｐゴシック" pitchFamily="-105" charset="-128"/>
                        </a:rPr>
                        <a:t>Committee</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charset="0"/>
                          <a:ea typeface="ＭＳ Ｐゴシック" pitchFamily="-105" charset="-128"/>
                        </a:rPr>
                        <a:t>Members</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337962">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BC Teacher Fund</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Jean (Chair), Terry Jenkins,</a:t>
                      </a:r>
                      <a:r>
                        <a:rPr kumimoji="0" lang="en-US" altLang="en-US" sz="1600" b="0" i="0" u="none" strike="noStrike" cap="none" normalizeH="0" baseline="0" dirty="0" smtClean="0">
                          <a:ln>
                            <a:noFill/>
                          </a:ln>
                          <a:solidFill>
                            <a:schemeClr val="bg2">
                              <a:lumMod val="50000"/>
                            </a:schemeClr>
                          </a:solidFill>
                          <a:effectLst/>
                          <a:latin typeface="Arial" charset="0"/>
                          <a:ea typeface="ＭＳ Ｐゴシック" pitchFamily="-105" charset="-128"/>
                        </a:rPr>
                        <a:t> </a:t>
                      </a:r>
                      <a:r>
                        <a:rPr kumimoji="0" lang="en-US" altLang="en-US" sz="1600" b="1" i="0" u="none" strike="noStrike" cap="none" normalizeH="0" baseline="0" dirty="0" smtClean="0">
                          <a:ln>
                            <a:noFill/>
                          </a:ln>
                          <a:solidFill>
                            <a:schemeClr val="bg2">
                              <a:lumMod val="50000"/>
                            </a:schemeClr>
                          </a:solidFill>
                          <a:effectLst/>
                          <a:latin typeface="Arial" charset="0"/>
                          <a:ea typeface="ＭＳ Ｐゴシック" pitchFamily="-105" charset="-128"/>
                        </a:rPr>
                        <a:t>Angie</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 </a:t>
                      </a:r>
                      <a:r>
                        <a:rPr kumimoji="0" lang="en-US" altLang="en-US" sz="1600" b="0" i="0" u="none" strike="noStrike" cap="none" normalizeH="0" baseline="0" dirty="0" smtClean="0">
                          <a:ln>
                            <a:noFill/>
                          </a:ln>
                          <a:solidFill>
                            <a:schemeClr val="tx1"/>
                          </a:solidFill>
                          <a:effectLst/>
                          <a:latin typeface="Arial" charset="0"/>
                          <a:ea typeface="ＭＳ Ｐゴシック" pitchFamily="-105" charset="-128"/>
                        </a:rPr>
                        <a:t>&amp;</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  </a:t>
                      </a: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Linda T</a:t>
                      </a:r>
                      <a:endParaRPr kumimoji="0" lang="en-US" altLang="en-US" sz="1600" b="1" i="0" u="none" strike="noStrike" cap="none" normalizeH="0" baseline="0" dirty="0" smtClean="0">
                        <a:ln>
                          <a:noFill/>
                        </a:ln>
                        <a:solidFill>
                          <a:srgbClr val="0070C0"/>
                        </a:solidFill>
                        <a:effectLst/>
                        <a:latin typeface="Arial" charset="0"/>
                        <a:ea typeface="ＭＳ Ｐゴシック" pitchFamily="-105" charset="-128"/>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r>
              <a:tr h="591459">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Catholic School Education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Pat Tracy (Chair), Jane T, Susan S, Elizabeth Brown, Brandi </a:t>
                      </a:r>
                      <a:r>
                        <a:rPr kumimoji="0" lang="en-US" altLang="en-US" sz="1600" b="0" i="0" u="none" strike="noStrike" cap="none" normalizeH="0" baseline="0" dirty="0" err="1" smtClean="0">
                          <a:ln>
                            <a:noFill/>
                          </a:ln>
                          <a:solidFill>
                            <a:srgbClr val="000000"/>
                          </a:solidFill>
                          <a:effectLst/>
                          <a:latin typeface="Arial" charset="0"/>
                          <a:ea typeface="ＭＳ Ｐゴシック" pitchFamily="-105" charset="-128"/>
                        </a:rPr>
                        <a:t>Borries</a:t>
                      </a: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 Michelle Eversman, Ray Heilmann, Father Tom Meyer, &amp; Jean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414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Catholic School Grants</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Jean (Chair), Jane S, Sister Carol Ann, &amp; Susan S</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337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Compensation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smtClean="0">
                          <a:ln>
                            <a:noFill/>
                          </a:ln>
                          <a:solidFill>
                            <a:srgbClr val="000000"/>
                          </a:solidFill>
                          <a:effectLst/>
                          <a:latin typeface="Arial" charset="0"/>
                          <a:ea typeface="ＭＳ Ｐゴシック" pitchFamily="-105" charset="-128"/>
                        </a:rPr>
                        <a:t>Smitty</a:t>
                      </a: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 (Chair), Mary, &amp; </a:t>
                      </a:r>
                      <a:r>
                        <a:rPr kumimoji="0" lang="en-US" altLang="en-US" sz="1600" b="1" i="0" u="none" strike="noStrike" cap="none" normalizeH="0" baseline="0" dirty="0" smtClean="0">
                          <a:ln>
                            <a:noFill/>
                          </a:ln>
                          <a:solidFill>
                            <a:schemeClr val="bg2">
                              <a:lumMod val="50000"/>
                            </a:schemeClr>
                          </a:solidFill>
                          <a:effectLst/>
                          <a:latin typeface="Arial" charset="0"/>
                          <a:ea typeface="ＭＳ Ｐゴシック" pitchFamily="-105" charset="-128"/>
                        </a:rPr>
                        <a:t>Rob </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337962">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Education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Jean (Chair), Linda, </a:t>
                      </a:r>
                      <a:r>
                        <a:rPr kumimoji="0" lang="en-US" altLang="en-US" sz="1600" b="1" i="0" u="none" strike="noStrike" cap="none" normalizeH="0" baseline="0" dirty="0" smtClean="0">
                          <a:ln>
                            <a:noFill/>
                          </a:ln>
                          <a:solidFill>
                            <a:schemeClr val="bg2">
                              <a:lumMod val="50000"/>
                            </a:schemeClr>
                          </a:solidFill>
                          <a:effectLst/>
                          <a:latin typeface="Arial" charset="0"/>
                          <a:ea typeface="ＭＳ Ｐゴシック" pitchFamily="-105" charset="-128"/>
                        </a:rPr>
                        <a:t>Angie</a:t>
                      </a:r>
                      <a:r>
                        <a:rPr kumimoji="0" lang="en-US" altLang="en-US" sz="1600" b="0" i="0" u="none" strike="noStrike" cap="none" normalizeH="0" baseline="0" dirty="0" smtClean="0">
                          <a:ln>
                            <a:noFill/>
                          </a:ln>
                          <a:solidFill>
                            <a:schemeClr val="bg2">
                              <a:lumMod val="50000"/>
                            </a:schemeClr>
                          </a:solidFill>
                          <a:effectLst/>
                          <a:latin typeface="Arial" charset="0"/>
                          <a:ea typeface="ＭＳ Ｐゴシック" pitchFamily="-105" charset="-128"/>
                        </a:rPr>
                        <a:t>, </a:t>
                      </a:r>
                      <a:r>
                        <a:rPr kumimoji="0" lang="en-US" altLang="en-US" sz="1600" b="1" i="0" u="none" strike="noStrike" cap="none" normalizeH="0" baseline="0" dirty="0" smtClean="0">
                          <a:ln>
                            <a:noFill/>
                          </a:ln>
                          <a:solidFill>
                            <a:schemeClr val="bg2">
                              <a:lumMod val="50000"/>
                            </a:schemeClr>
                          </a:solidFill>
                          <a:effectLst/>
                          <a:latin typeface="Arial" charset="0"/>
                          <a:ea typeface="ＭＳ Ｐゴシック" pitchFamily="-105" charset="-128"/>
                        </a:rPr>
                        <a:t>Liz</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a:t>
                      </a:r>
                      <a:r>
                        <a:rPr kumimoji="0" lang="en-US" altLang="en-US" sz="1600" b="0" i="0" u="none" strike="noStrike" cap="none" normalizeH="0" baseline="0" dirty="0" smtClean="0">
                          <a:ln>
                            <a:noFill/>
                          </a:ln>
                          <a:solidFill>
                            <a:schemeClr val="tx1"/>
                          </a:solidFill>
                          <a:effectLst/>
                          <a:latin typeface="Arial" charset="0"/>
                          <a:ea typeface="ＭＳ Ｐゴシック" pitchFamily="-105" charset="-128"/>
                        </a:rPr>
                        <a:t> Mary</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 </a:t>
                      </a:r>
                      <a:r>
                        <a:rPr kumimoji="0" lang="en-US" altLang="en-US" sz="1600" b="0" i="0" u="none" strike="noStrike" cap="none" normalizeH="0" baseline="0" dirty="0" smtClean="0">
                          <a:ln>
                            <a:noFill/>
                          </a:ln>
                          <a:solidFill>
                            <a:schemeClr val="tx1"/>
                          </a:solidFill>
                          <a:effectLst/>
                          <a:latin typeface="Arial" charset="0"/>
                          <a:ea typeface="ＭＳ Ｐゴシック" pitchFamily="-105" charset="-128"/>
                        </a:rPr>
                        <a:t>&amp; Terry Jenkins</a:t>
                      </a:r>
                      <a:endParaRPr kumimoji="0" lang="en-US" altLang="en-US" sz="1600" b="0" i="0" u="none" strike="noStrike" cap="none" normalizeH="0" baseline="0" dirty="0" smtClean="0">
                        <a:ln>
                          <a:noFill/>
                        </a:ln>
                        <a:solidFill>
                          <a:srgbClr val="0070C0"/>
                        </a:solidFill>
                        <a:effectLst/>
                        <a:latin typeface="Arial" charset="0"/>
                        <a:ea typeface="ＭＳ Ｐゴシック" pitchFamily="-105" charset="-128"/>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591459">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charset="0"/>
                          <a:ea typeface="ＭＳ Ｐゴシック" pitchFamily="-105" charset="-128"/>
                        </a:rPr>
                        <a:t>Investment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2">
                              <a:lumMod val="50000"/>
                            </a:schemeClr>
                          </a:solidFill>
                          <a:effectLst/>
                          <a:latin typeface="Arial" charset="0"/>
                          <a:ea typeface="ＭＳ Ｐゴシック" pitchFamily="-105" charset="-128"/>
                        </a:rPr>
                        <a:t>Brian B (Chair), Lauren</a:t>
                      </a:r>
                      <a:r>
                        <a:rPr kumimoji="0" lang="en-US" altLang="en-US" sz="1600" b="0" i="0" u="none" strike="noStrike" cap="none" normalizeH="0" baseline="0" dirty="0" smtClean="0">
                          <a:ln>
                            <a:noFill/>
                          </a:ln>
                          <a:solidFill>
                            <a:schemeClr val="bg2">
                              <a:lumMod val="50000"/>
                            </a:schemeClr>
                          </a:solidFill>
                          <a:effectLst/>
                          <a:latin typeface="Arial" charset="0"/>
                          <a:ea typeface="ＭＳ Ｐゴシック" pitchFamily="-105" charset="-128"/>
                        </a:rPr>
                        <a:t>,  </a:t>
                      </a:r>
                      <a:r>
                        <a:rPr kumimoji="0" lang="en-US" altLang="en-US" sz="1600" b="1" i="0" u="none" strike="noStrike" cap="none" normalizeH="0" baseline="0" dirty="0" smtClean="0">
                          <a:ln>
                            <a:noFill/>
                          </a:ln>
                          <a:solidFill>
                            <a:schemeClr val="bg2">
                              <a:lumMod val="50000"/>
                            </a:schemeClr>
                          </a:solidFill>
                          <a:effectLst/>
                          <a:latin typeface="Arial" charset="0"/>
                          <a:ea typeface="ＭＳ Ｐゴシック" pitchFamily="-105" charset="-128"/>
                        </a:rPr>
                        <a:t>Drew, </a:t>
                      </a:r>
                      <a:r>
                        <a:rPr kumimoji="0" lang="en-US" altLang="en-US" sz="1600" b="0" i="0" u="none" strike="noStrike" cap="none" normalizeH="0" baseline="0" dirty="0" smtClean="0">
                          <a:ln>
                            <a:noFill/>
                          </a:ln>
                          <a:solidFill>
                            <a:schemeClr val="tx1"/>
                          </a:solidFill>
                          <a:effectLst/>
                          <a:latin typeface="Arial" charset="0"/>
                          <a:ea typeface="ＭＳ Ｐゴシック" pitchFamily="-105" charset="-128"/>
                        </a:rPr>
                        <a:t>Scott, &amp; Mugs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ea typeface="ＭＳ Ｐゴシック" pitchFamily="-105" charset="-128"/>
                        </a:rPr>
                        <a:t>Financial Advisor:  Mike Ferman – Rubin Brown</a:t>
                      </a:r>
                      <a:endParaRPr kumimoji="0" lang="en-US" altLang="en-US" sz="1600" b="1" i="0" u="none" strike="noStrike" cap="none" normalizeH="0" baseline="0" dirty="0" smtClean="0">
                        <a:ln>
                          <a:noFill/>
                        </a:ln>
                        <a:solidFill>
                          <a:srgbClr val="0070C0"/>
                        </a:solidFill>
                        <a:effectLst/>
                        <a:latin typeface="Arial" charset="0"/>
                        <a:ea typeface="ＭＳ Ｐゴシック" pitchFamily="-105" charset="-128"/>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r>
              <a:tr h="414838">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charset="0"/>
                          <a:ea typeface="ＭＳ Ｐゴシック" pitchFamily="-105" charset="-128"/>
                        </a:rPr>
                        <a:t>Leadership</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Jane Tracy (Chair), </a:t>
                      </a:r>
                      <a:r>
                        <a:rPr kumimoji="0" lang="en-US" altLang="en-US" sz="1600" b="1" i="0" u="none" strike="noStrike" cap="none" normalizeH="0" baseline="0" dirty="0" smtClean="0">
                          <a:ln>
                            <a:noFill/>
                          </a:ln>
                          <a:solidFill>
                            <a:schemeClr val="bg2">
                              <a:lumMod val="50000"/>
                            </a:schemeClr>
                          </a:solidFill>
                          <a:effectLst/>
                          <a:latin typeface="Arial" charset="0"/>
                          <a:ea typeface="ＭＳ Ｐゴシック" pitchFamily="-105" charset="-128"/>
                        </a:rPr>
                        <a:t>Mike T</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 </a:t>
                      </a: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Anne, John O, Fred, &amp; </a:t>
                      </a:r>
                      <a:r>
                        <a:rPr kumimoji="0" lang="en-US" altLang="en-US" sz="1600" b="1" i="0" u="none" strike="noStrike" cap="none" normalizeH="0" baseline="0" dirty="0" smtClean="0">
                          <a:ln>
                            <a:noFill/>
                          </a:ln>
                          <a:solidFill>
                            <a:schemeClr val="bg2">
                              <a:lumMod val="50000"/>
                            </a:schemeClr>
                          </a:solidFill>
                          <a:effectLst/>
                          <a:latin typeface="Arial" charset="0"/>
                          <a:ea typeface="ＭＳ Ｐゴシック" pitchFamily="-105" charset="-128"/>
                        </a:rPr>
                        <a:t>Erin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591459">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Youth &amp; Family</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Terry Jenkins (Chair), Christie Mugerditchian, </a:t>
                      </a:r>
                      <a:r>
                        <a:rPr kumimoji="0" lang="en-US" altLang="en-US" sz="1600" b="1" i="0" u="none" strike="noStrike" cap="none" normalizeH="0" baseline="0" dirty="0" smtClean="0">
                          <a:ln>
                            <a:noFill/>
                          </a:ln>
                          <a:solidFill>
                            <a:schemeClr val="bg2">
                              <a:lumMod val="50000"/>
                            </a:schemeClr>
                          </a:solidFill>
                          <a:effectLst/>
                          <a:latin typeface="Arial" charset="0"/>
                          <a:ea typeface="ＭＳ Ｐゴシック" pitchFamily="-105" charset="-128"/>
                        </a:rPr>
                        <a:t>Annie T</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  </a:t>
                      </a:r>
                      <a:r>
                        <a:rPr kumimoji="0" lang="en-US" altLang="en-US" sz="1600" b="0" i="0" u="none" strike="noStrike" cap="none" normalizeH="0" baseline="0" dirty="0" smtClean="0">
                          <a:ln>
                            <a:noFill/>
                          </a:ln>
                          <a:solidFill>
                            <a:schemeClr val="tx1"/>
                          </a:solidFill>
                          <a:effectLst/>
                          <a:latin typeface="Arial" charset="0"/>
                          <a:ea typeface="ＭＳ Ｐゴシック" pitchFamily="-105" charset="-128"/>
                        </a:rPr>
                        <a:t>Adina,  Jil T,</a:t>
                      </a:r>
                      <a:r>
                        <a:rPr kumimoji="0" lang="en-US" altLang="en-US" sz="1600" b="1" i="0" u="none" strike="noStrike" cap="none" normalizeH="0" baseline="0" dirty="0" smtClean="0">
                          <a:ln>
                            <a:noFill/>
                          </a:ln>
                          <a:solidFill>
                            <a:srgbClr val="0070C0"/>
                          </a:solidFill>
                          <a:effectLst/>
                          <a:latin typeface="Arial" charset="0"/>
                          <a:ea typeface="ＭＳ Ｐゴシック" pitchFamily="-105" charset="-128"/>
                        </a:rPr>
                        <a:t> </a:t>
                      </a:r>
                      <a:r>
                        <a:rPr kumimoji="0" lang="en-US" altLang="en-US" sz="1600" b="1" i="0" u="none" strike="noStrike" cap="none" normalizeH="0" baseline="0" dirty="0" smtClean="0">
                          <a:ln>
                            <a:noFill/>
                          </a:ln>
                          <a:solidFill>
                            <a:schemeClr val="bg2">
                              <a:lumMod val="50000"/>
                            </a:schemeClr>
                          </a:solidFill>
                          <a:effectLst/>
                          <a:latin typeface="Arial" charset="0"/>
                          <a:ea typeface="ＭＳ Ｐゴシック" pitchFamily="-105" charset="-128"/>
                        </a:rPr>
                        <a:t>Lauren, </a:t>
                      </a: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&amp; Jean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CB"/>
                    </a:solidFill>
                  </a:tcPr>
                </a:tc>
              </a:tr>
              <a:tr h="337962">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3G Ozark Meeting</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c>
                  <a:txBody>
                    <a:bodyPr/>
                    <a:lstStyle>
                      <a:lvl1pPr eaLnBrk="0" hangingPunct="0">
                        <a:spcBef>
                          <a:spcPct val="20000"/>
                        </a:spcBef>
                        <a:buClr>
                          <a:schemeClr val="bg2"/>
                        </a:buClr>
                        <a:buSzPct val="65000"/>
                        <a:buFont typeface="Wingdings" pitchFamily="2" charset="2"/>
                        <a:defRPr sz="2800">
                          <a:solidFill>
                            <a:schemeClr val="tx1"/>
                          </a:solidFill>
                          <a:latin typeface="Arial" charset="0"/>
                          <a:ea typeface="ＭＳ Ｐゴシック" pitchFamily="-105" charset="-128"/>
                        </a:defRPr>
                      </a:lvl1pPr>
                      <a:lvl2pPr marL="37931725" indent="-37474525" eaLnBrk="0" hangingPunct="0">
                        <a:spcBef>
                          <a:spcPct val="20000"/>
                        </a:spcBef>
                        <a:buClr>
                          <a:schemeClr val="bg2"/>
                        </a:buClr>
                        <a:defRPr sz="2400">
                          <a:solidFill>
                            <a:schemeClr val="tx1"/>
                          </a:solidFill>
                          <a:latin typeface="Arial" charset="0"/>
                          <a:ea typeface="ＭＳ Ｐゴシック" pitchFamily="-105" charset="-128"/>
                        </a:defRPr>
                      </a:lvl2pPr>
                      <a:lvl3pPr eaLnBrk="0" hangingPunct="0">
                        <a:spcBef>
                          <a:spcPct val="20000"/>
                        </a:spcBef>
                        <a:defRPr sz="2000">
                          <a:solidFill>
                            <a:schemeClr val="tx1"/>
                          </a:solidFill>
                          <a:latin typeface="Arial" charset="0"/>
                          <a:ea typeface="ＭＳ Ｐゴシック" pitchFamily="-105" charset="-128"/>
                        </a:defRPr>
                      </a:lvl3pPr>
                      <a:lvl4pPr eaLnBrk="0" hangingPunct="0">
                        <a:spcBef>
                          <a:spcPct val="20000"/>
                        </a:spcBef>
                        <a:defRPr>
                          <a:solidFill>
                            <a:schemeClr val="tx1"/>
                          </a:solidFill>
                          <a:latin typeface="Arial" charset="0"/>
                          <a:ea typeface="ＭＳ Ｐゴシック" pitchFamily="-105" charset="-128"/>
                        </a:defRPr>
                      </a:lvl4pPr>
                      <a:lvl5pPr eaLnBrk="0" hangingPunct="0">
                        <a:spcBef>
                          <a:spcPct val="20000"/>
                        </a:spcBef>
                        <a:defRPr>
                          <a:solidFill>
                            <a:schemeClr val="tx1"/>
                          </a:solidFill>
                          <a:latin typeface="Arial" charset="0"/>
                          <a:ea typeface="ＭＳ Ｐゴシック" pitchFamily="-105" charset="-128"/>
                        </a:defRPr>
                      </a:lvl5pPr>
                      <a:lvl6pPr marL="457200" eaLnBrk="0" fontAlgn="base" hangingPunct="0">
                        <a:spcBef>
                          <a:spcPct val="20000"/>
                        </a:spcBef>
                        <a:spcAft>
                          <a:spcPct val="0"/>
                        </a:spcAft>
                        <a:defRPr>
                          <a:solidFill>
                            <a:schemeClr val="tx1"/>
                          </a:solidFill>
                          <a:latin typeface="Arial" charset="0"/>
                          <a:ea typeface="ＭＳ Ｐゴシック" pitchFamily="-105" charset="-128"/>
                        </a:defRPr>
                      </a:lvl6pPr>
                      <a:lvl7pPr marL="914400" eaLnBrk="0" fontAlgn="base" hangingPunct="0">
                        <a:spcBef>
                          <a:spcPct val="20000"/>
                        </a:spcBef>
                        <a:spcAft>
                          <a:spcPct val="0"/>
                        </a:spcAft>
                        <a:defRPr>
                          <a:solidFill>
                            <a:schemeClr val="tx1"/>
                          </a:solidFill>
                          <a:latin typeface="Arial" charset="0"/>
                          <a:ea typeface="ＭＳ Ｐゴシック" pitchFamily="-105" charset="-128"/>
                        </a:defRPr>
                      </a:lvl7pPr>
                      <a:lvl8pPr marL="1371600" eaLnBrk="0" fontAlgn="base" hangingPunct="0">
                        <a:spcBef>
                          <a:spcPct val="20000"/>
                        </a:spcBef>
                        <a:spcAft>
                          <a:spcPct val="0"/>
                        </a:spcAft>
                        <a:defRPr>
                          <a:solidFill>
                            <a:schemeClr val="tx1"/>
                          </a:solidFill>
                          <a:latin typeface="Arial" charset="0"/>
                          <a:ea typeface="ＭＳ Ｐゴシック" pitchFamily="-105" charset="-128"/>
                        </a:defRPr>
                      </a:lvl8pPr>
                      <a:lvl9pPr marL="1828800" eaLnBrk="0" fontAlgn="base" hangingPunct="0">
                        <a:spcBef>
                          <a:spcPct val="20000"/>
                        </a:spcBef>
                        <a:spcAft>
                          <a:spcPct val="0"/>
                        </a:spcAft>
                        <a:defRPr>
                          <a:solidFill>
                            <a:schemeClr val="tx1"/>
                          </a:solidFill>
                          <a:latin typeface="Arial" charset="0"/>
                          <a:ea typeface="ＭＳ Ｐゴシック" pitchFamily="-10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2">
                              <a:lumMod val="50000"/>
                            </a:schemeClr>
                          </a:solidFill>
                          <a:effectLst/>
                          <a:latin typeface="Arial" charset="0"/>
                          <a:ea typeface="ＭＳ Ｐゴシック" pitchFamily="-105" charset="-128"/>
                        </a:rPr>
                        <a:t>NGAB </a:t>
                      </a:r>
                      <a:r>
                        <a:rPr kumimoji="0" lang="en-US" altLang="en-US" sz="1600" b="0" i="0" u="none" strike="noStrike" cap="none" normalizeH="0" baseline="0" dirty="0" smtClean="0">
                          <a:ln>
                            <a:noFill/>
                          </a:ln>
                          <a:solidFill>
                            <a:schemeClr val="tx1"/>
                          </a:solidFill>
                          <a:effectLst/>
                          <a:latin typeface="Arial" charset="0"/>
                          <a:ea typeface="ＭＳ Ｐゴシック" pitchFamily="-105" charset="-128"/>
                        </a:rPr>
                        <a:t>(Chair), Linda Tracy</a:t>
                      </a: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a:t>
                      </a:r>
                      <a:r>
                        <a:rPr kumimoji="0" lang="en-US" altLang="en-US" sz="1600" b="0" i="0" u="none" strike="noStrike" cap="none" normalizeH="0" baseline="0" dirty="0" smtClean="0">
                          <a:ln>
                            <a:noFill/>
                          </a:ln>
                          <a:solidFill>
                            <a:srgbClr val="0070C0"/>
                          </a:solidFill>
                          <a:effectLst/>
                          <a:latin typeface="Arial" charset="0"/>
                          <a:ea typeface="ＭＳ Ｐゴシック" pitchFamily="-105" charset="-128"/>
                        </a:rPr>
                        <a:t> </a:t>
                      </a:r>
                      <a:r>
                        <a:rPr kumimoji="0" lang="en-US" altLang="en-US" sz="1600" b="0" i="0" u="none" strike="noStrike" cap="none" normalizeH="0" baseline="0" dirty="0" smtClean="0">
                          <a:ln>
                            <a:noFill/>
                          </a:ln>
                          <a:solidFill>
                            <a:schemeClr val="tx1"/>
                          </a:solidFill>
                          <a:effectLst/>
                          <a:latin typeface="Arial" charset="0"/>
                          <a:ea typeface="ＭＳ Ｐゴシック" pitchFamily="-105" charset="-128"/>
                        </a:rPr>
                        <a:t>Mike Tracy</a:t>
                      </a:r>
                      <a:endParaRPr kumimoji="0" lang="en-US" altLang="en-US" sz="1600" b="1" i="0" u="none" strike="noStrike" cap="none" normalizeH="0" baseline="0" dirty="0" smtClean="0">
                        <a:ln>
                          <a:noFill/>
                        </a:ln>
                        <a:solidFill>
                          <a:srgbClr val="000000"/>
                        </a:solidFill>
                        <a:effectLst/>
                        <a:latin typeface="Arial" charset="0"/>
                        <a:ea typeface="ＭＳ Ｐゴシック" pitchFamily="-105" charset="-128"/>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337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solidFill>
                          <a:effectLst/>
                          <a:latin typeface="Arial" charset="0"/>
                          <a:ea typeface="ＭＳ Ｐゴシック" pitchFamily="-105" charset="-128"/>
                        </a:rPr>
                        <a:t>TFF Board</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2">
                              <a:lumMod val="50000"/>
                            </a:schemeClr>
                          </a:solidFill>
                          <a:effectLst/>
                          <a:latin typeface="Arial" charset="0"/>
                          <a:ea typeface="ＭＳ Ｐゴシック" pitchFamily="-105" charset="-128"/>
                        </a:rPr>
                        <a:t>Angie, Drew, Mike T, Lauren</a:t>
                      </a:r>
                      <a:r>
                        <a:rPr kumimoji="0" lang="en-US" altLang="en-US" sz="1600" b="0" i="0" u="none" strike="noStrike" cap="none" normalizeH="0" baseline="0" dirty="0" smtClean="0">
                          <a:ln>
                            <a:noFill/>
                          </a:ln>
                          <a:solidFill>
                            <a:schemeClr val="bg2">
                              <a:lumMod val="50000"/>
                            </a:schemeClr>
                          </a:solidFill>
                          <a:effectLst/>
                          <a:latin typeface="Arial" charset="0"/>
                          <a:ea typeface="ＭＳ Ｐゴシック" pitchFamily="-105" charset="-128"/>
                        </a:rPr>
                        <a:t>, </a:t>
                      </a:r>
                      <a:r>
                        <a:rPr kumimoji="0" lang="en-US" altLang="en-US" sz="1600" b="0" i="0" u="none" strike="noStrike" cap="none" normalizeH="0" baseline="0" dirty="0" err="1" smtClean="0">
                          <a:ln>
                            <a:noFill/>
                          </a:ln>
                          <a:solidFill>
                            <a:srgbClr val="000000"/>
                          </a:solidFill>
                          <a:effectLst/>
                          <a:latin typeface="Arial" charset="0"/>
                          <a:ea typeface="ＭＳ Ｐゴシック" pitchFamily="-105" charset="-128"/>
                        </a:rPr>
                        <a:t>Smitty</a:t>
                      </a:r>
                      <a:r>
                        <a:rPr kumimoji="0" lang="en-US" altLang="en-US" sz="1600" b="0" i="0" u="none" strike="noStrike" cap="none" normalizeH="0" baseline="0" dirty="0" smtClean="0">
                          <a:ln>
                            <a:noFill/>
                          </a:ln>
                          <a:solidFill>
                            <a:srgbClr val="000000"/>
                          </a:solidFill>
                          <a:effectLst/>
                          <a:latin typeface="Arial" charset="0"/>
                          <a:ea typeface="ＭＳ Ｐゴシック" pitchFamily="-105" charset="-128"/>
                        </a:rPr>
                        <a:t>, John Oliver, Jim, Fred, Scott, &amp; Jean</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r h="337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solidFill>
                          <a:effectLst/>
                          <a:latin typeface="Arial" charset="0"/>
                          <a:ea typeface="ＭＳ Ｐゴシック" pitchFamily="-105" charset="-128"/>
                        </a:rPr>
                        <a:t>Next Gen Advisory Board</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2">
                              <a:lumMod val="50000"/>
                            </a:schemeClr>
                          </a:solidFill>
                          <a:effectLst/>
                          <a:latin typeface="Arial" charset="0"/>
                          <a:ea typeface="ＭＳ Ｐゴシック" pitchFamily="-105" charset="-128"/>
                        </a:rPr>
                        <a:t>Megan</a:t>
                      </a:r>
                      <a:r>
                        <a:rPr kumimoji="0" lang="en-US" altLang="en-US" sz="1600" b="0" i="0" u="none" strike="noStrike" cap="none" normalizeH="0" baseline="0" dirty="0" smtClean="0">
                          <a:ln>
                            <a:noFill/>
                          </a:ln>
                          <a:solidFill>
                            <a:schemeClr val="bg2">
                              <a:lumMod val="50000"/>
                            </a:schemeClr>
                          </a:solidFill>
                          <a:effectLst/>
                          <a:latin typeface="Arial" charset="0"/>
                          <a:ea typeface="ＭＳ Ｐゴシック" pitchFamily="-105" charset="-128"/>
                        </a:rPr>
                        <a:t> (Chair), </a:t>
                      </a:r>
                      <a:r>
                        <a:rPr kumimoji="0" lang="en-US" altLang="en-US" sz="1600" b="1" i="0" u="none" strike="noStrike" cap="none" normalizeH="0" baseline="0" dirty="0" smtClean="0">
                          <a:ln>
                            <a:noFill/>
                          </a:ln>
                          <a:solidFill>
                            <a:schemeClr val="bg2">
                              <a:lumMod val="50000"/>
                            </a:schemeClr>
                          </a:solidFill>
                          <a:effectLst/>
                          <a:latin typeface="Arial" charset="0"/>
                          <a:ea typeface="ＭＳ Ｐゴシック" pitchFamily="-105" charset="-128"/>
                        </a:rPr>
                        <a:t>Christine, Diana, Kevin, Kristin, </a:t>
                      </a:r>
                      <a:r>
                        <a:rPr kumimoji="0" lang="en-US" altLang="en-US" sz="1600" b="1" i="0" u="none" strike="noStrike" cap="none" normalizeH="0" baseline="0" dirty="0" err="1" smtClean="0">
                          <a:ln>
                            <a:noFill/>
                          </a:ln>
                          <a:solidFill>
                            <a:schemeClr val="bg2">
                              <a:lumMod val="50000"/>
                            </a:schemeClr>
                          </a:solidFill>
                          <a:effectLst/>
                          <a:latin typeface="Arial" charset="0"/>
                          <a:ea typeface="ＭＳ Ｐゴシック" pitchFamily="-105" charset="-128"/>
                        </a:rPr>
                        <a:t>Kenzi</a:t>
                      </a:r>
                      <a:r>
                        <a:rPr kumimoji="0" lang="en-US" altLang="en-US" sz="1600" b="1" i="0" u="none" strike="noStrike" cap="none" normalizeH="0" baseline="0" dirty="0" smtClean="0">
                          <a:ln>
                            <a:noFill/>
                          </a:ln>
                          <a:solidFill>
                            <a:schemeClr val="bg2">
                              <a:lumMod val="50000"/>
                            </a:schemeClr>
                          </a:solidFill>
                          <a:effectLst/>
                          <a:latin typeface="Arial" charset="0"/>
                          <a:ea typeface="ＭＳ Ｐゴシック" pitchFamily="-105" charset="-128"/>
                        </a:rPr>
                        <a:t>, Natalie, &amp; Nikki</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7"/>
                    </a:solidFill>
                  </a:tcPr>
                </a:tc>
              </a:tr>
            </a:tbl>
          </a:graphicData>
        </a:graphic>
      </p:graphicFrame>
    </p:spTree>
    <p:extLst>
      <p:ext uri="{BB962C8B-B14F-4D97-AF65-F5344CB8AC3E}">
        <p14:creationId xmlns:p14="http://schemas.microsoft.com/office/powerpoint/2010/main" val="30086302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4571398"/>
              </p:ext>
            </p:extLst>
          </p:nvPr>
        </p:nvGraphicFramePr>
        <p:xfrm>
          <a:off x="685800" y="2209800"/>
          <a:ext cx="7747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sz="4800" dirty="0" smtClean="0"/>
              <a:t>TFF GRANT PROGRAMS</a:t>
            </a:r>
            <a:endParaRPr lang="en-US" sz="4800" dirty="0"/>
          </a:p>
        </p:txBody>
      </p:sp>
    </p:spTree>
    <p:extLst>
      <p:ext uri="{BB962C8B-B14F-4D97-AF65-F5344CB8AC3E}">
        <p14:creationId xmlns:p14="http://schemas.microsoft.com/office/powerpoint/2010/main" val="9134357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Next Gen Grant Program Opportunities</a:t>
            </a:r>
            <a:endParaRPr lang="en-US" sz="4400" dirty="0"/>
          </a:p>
        </p:txBody>
      </p:sp>
      <p:sp>
        <p:nvSpPr>
          <p:cNvPr id="2" name="Content Placeholder 1"/>
          <p:cNvSpPr>
            <a:spLocks noGrp="1"/>
          </p:cNvSpPr>
          <p:nvPr>
            <p:ph sz="quarter" idx="13"/>
          </p:nvPr>
        </p:nvSpPr>
        <p:spPr>
          <a:xfrm>
            <a:off x="685800" y="2240280"/>
            <a:ext cx="4267200" cy="3877056"/>
          </a:xfrm>
        </p:spPr>
        <p:txBody>
          <a:bodyPr>
            <a:noAutofit/>
          </a:bodyPr>
          <a:lstStyle/>
          <a:p>
            <a:pPr lvl="0"/>
            <a:r>
              <a:rPr lang="en-US" sz="1600" b="1" dirty="0" smtClean="0"/>
              <a:t>Matching </a:t>
            </a:r>
            <a:r>
              <a:rPr lang="en-US" sz="1600" b="1" dirty="0"/>
              <a:t>Grant </a:t>
            </a:r>
            <a:r>
              <a:rPr lang="en-US" sz="1600" b="1" dirty="0" smtClean="0"/>
              <a:t>Program</a:t>
            </a:r>
            <a:r>
              <a:rPr lang="en-US" sz="1600" dirty="0" smtClean="0"/>
              <a:t> </a:t>
            </a:r>
          </a:p>
          <a:p>
            <a:pPr lvl="1"/>
            <a:r>
              <a:rPr lang="en-US" sz="1400" dirty="0" smtClean="0"/>
              <a:t>3G/4Gs age 16 and older are eligible</a:t>
            </a:r>
          </a:p>
          <a:p>
            <a:pPr lvl="1"/>
            <a:r>
              <a:rPr lang="en-US" sz="1400" dirty="0" smtClean="0"/>
              <a:t>TFF will match personal donation at 1:1, 2:1, or 3:1            </a:t>
            </a:r>
            <a:endParaRPr lang="en-US" sz="1400" dirty="0"/>
          </a:p>
          <a:p>
            <a:pPr lvl="0"/>
            <a:r>
              <a:rPr lang="en-US" sz="1600" b="1" dirty="0"/>
              <a:t>Next Generation Grant </a:t>
            </a:r>
            <a:r>
              <a:rPr lang="en-US" sz="1600" b="1" dirty="0" smtClean="0"/>
              <a:t>Program</a:t>
            </a:r>
          </a:p>
          <a:p>
            <a:pPr lvl="1"/>
            <a:r>
              <a:rPr lang="en-US" sz="1400" dirty="0" smtClean="0"/>
              <a:t>3G/4Gs</a:t>
            </a:r>
            <a:r>
              <a:rPr lang="en-US" sz="1400" b="1" dirty="0" smtClean="0"/>
              <a:t> </a:t>
            </a:r>
            <a:r>
              <a:rPr lang="en-US" sz="1400" dirty="0" smtClean="0"/>
              <a:t>ages 5-30 are eligible</a:t>
            </a:r>
          </a:p>
          <a:p>
            <a:pPr lvl="1"/>
            <a:r>
              <a:rPr lang="en-US" sz="1400" dirty="0" smtClean="0"/>
              <a:t>Your volunteer hours = more money for the non-profit! </a:t>
            </a:r>
          </a:p>
          <a:p>
            <a:pPr marL="0" lvl="0" indent="0">
              <a:buNone/>
            </a:pPr>
            <a:endParaRPr lang="en-US" sz="500" dirty="0"/>
          </a:p>
          <a:p>
            <a:pPr lvl="0"/>
            <a:r>
              <a:rPr lang="en-US" sz="1600" b="1" dirty="0"/>
              <a:t>Formal Funding Grant </a:t>
            </a:r>
            <a:r>
              <a:rPr lang="en-US" sz="1600" b="1" dirty="0" smtClean="0"/>
              <a:t>Program</a:t>
            </a:r>
          </a:p>
          <a:p>
            <a:pPr lvl="1"/>
            <a:r>
              <a:rPr lang="en-US" sz="1400" dirty="0" smtClean="0"/>
              <a:t>Family </a:t>
            </a:r>
            <a:r>
              <a:rPr lang="en-US" sz="1400" dirty="0"/>
              <a:t>Invitation Grant </a:t>
            </a:r>
            <a:r>
              <a:rPr lang="en-US" sz="1400" dirty="0" smtClean="0"/>
              <a:t>Program</a:t>
            </a:r>
          </a:p>
          <a:p>
            <a:pPr lvl="1"/>
            <a:r>
              <a:rPr lang="en-US" sz="1400" dirty="0" smtClean="0"/>
              <a:t>3Gs age 30 and older are eligible </a:t>
            </a:r>
          </a:p>
          <a:p>
            <a:pPr lvl="1"/>
            <a:endParaRPr lang="en-US" sz="1400" dirty="0"/>
          </a:p>
          <a:p>
            <a:pPr marL="411480" lvl="1" indent="0">
              <a:buNone/>
            </a:pPr>
            <a:r>
              <a:rPr lang="en-US" sz="1400" dirty="0" smtClean="0">
                <a:solidFill>
                  <a:srgbClr val="002060"/>
                </a:solidFill>
              </a:rPr>
              <a:t>All Grants for All Grant Programs must be in keeping with the TFF Mission Statement and the values of Robert &amp; Dorothy Tracy. </a:t>
            </a:r>
          </a:p>
        </p:txBody>
      </p:sp>
      <p:pic>
        <p:nvPicPr>
          <p:cNvPr id="5" name="Content Placeholder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181600" y="2576608"/>
            <a:ext cx="3270250" cy="2528791"/>
          </a:xfrm>
        </p:spPr>
      </p:pic>
    </p:spTree>
    <p:extLst>
      <p:ext uri="{BB962C8B-B14F-4D97-AF65-F5344CB8AC3E}">
        <p14:creationId xmlns:p14="http://schemas.microsoft.com/office/powerpoint/2010/main" val="42109393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a:solidFill>
            <a:schemeClr val="accent4">
              <a:lumMod val="60000"/>
              <a:lumOff val="40000"/>
            </a:schemeClr>
          </a:solidFill>
          <a:ln w="38100">
            <a:solidFill>
              <a:schemeClr val="accent3">
                <a:lumMod val="75000"/>
              </a:schemeClr>
            </a:solidFill>
          </a:ln>
        </p:spPr>
        <p:txBody>
          <a:bodyPr/>
          <a:lstStyle/>
          <a:p>
            <a:pPr algn="ctr">
              <a:defRPr/>
            </a:pPr>
            <a:r>
              <a:rPr lang="en-US" sz="3200" dirty="0" smtClean="0">
                <a:solidFill>
                  <a:schemeClr val="tx2">
                    <a:lumMod val="75000"/>
                  </a:schemeClr>
                </a:solidFill>
                <a:latin typeface="Arial Black" pitchFamily="34" charset="0"/>
              </a:rPr>
              <a:t>2013-17</a:t>
            </a:r>
            <a:br>
              <a:rPr lang="en-US" sz="3200" dirty="0" smtClean="0">
                <a:solidFill>
                  <a:schemeClr val="tx2">
                    <a:lumMod val="75000"/>
                  </a:schemeClr>
                </a:solidFill>
                <a:latin typeface="Arial Black" pitchFamily="34" charset="0"/>
              </a:rPr>
            </a:br>
            <a:r>
              <a:rPr lang="en-US" sz="3200" dirty="0" smtClean="0">
                <a:solidFill>
                  <a:schemeClr val="tx2">
                    <a:lumMod val="75000"/>
                  </a:schemeClr>
                </a:solidFill>
                <a:latin typeface="Arial Black" pitchFamily="34" charset="0"/>
              </a:rPr>
              <a:t> Long Range Strategic Plan</a:t>
            </a:r>
            <a:endParaRPr lang="en-US" sz="3200" dirty="0">
              <a:solidFill>
                <a:schemeClr val="tx2">
                  <a:lumMod val="75000"/>
                </a:schemeClr>
              </a:solidFill>
              <a:latin typeface="Arial Black"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54194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16693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07176836"/>
              </p:ext>
            </p:extLst>
          </p:nvPr>
        </p:nvGraphicFramePr>
        <p:xfrm>
          <a:off x="698500" y="2247900"/>
          <a:ext cx="7747000"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sz="4000" dirty="0" smtClean="0"/>
              <a:t>FOCUS AREA: EDUCATION</a:t>
            </a:r>
            <a:endParaRPr lang="en-US" sz="4000" dirty="0"/>
          </a:p>
        </p:txBody>
      </p:sp>
      <p:pic>
        <p:nvPicPr>
          <p:cNvPr id="1028" name="Picture 4" descr="C:\Users\jbuckley\AppData\Local\Microsoft\Windows\Temporary Internet Files\Content.IE5\YN60FHRL\graduationbluergb[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0058" y="2459665"/>
            <a:ext cx="23622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buckley\AppData\Local\Microsoft\Windows\Temporary Internet Files\Content.IE5\MVXNM09I\students-writing[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2438400"/>
            <a:ext cx="23622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jbuckley\AppData\Local\Microsoft\Windows\Temporary Internet Files\Content.IE5\7CSF29X5\전문대_학과_2[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4400" y="2438400"/>
            <a:ext cx="2057400" cy="139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4261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0"/>
            <a:ext cx="8229600" cy="990600"/>
          </a:xfrm>
        </p:spPr>
        <p:txBody>
          <a:bodyPr/>
          <a:lstStyle/>
          <a:p>
            <a:pPr algn="ctr"/>
            <a:r>
              <a:rPr lang="en-US" altLang="en-US" sz="4800" b="1" dirty="0" smtClean="0"/>
              <a:t/>
            </a:r>
            <a:br>
              <a:rPr lang="en-US" altLang="en-US" sz="4800" b="1" dirty="0" smtClean="0"/>
            </a:br>
            <a:r>
              <a:rPr lang="en-US" altLang="en-US" sz="4800" b="1" dirty="0" smtClean="0"/>
              <a:t>FOCUS AREAS </a:t>
            </a:r>
            <a:br>
              <a:rPr lang="en-US" altLang="en-US" sz="4800" b="1" dirty="0" smtClean="0"/>
            </a:br>
            <a:r>
              <a:rPr lang="en-US" altLang="en-US" sz="4800" b="1" dirty="0" smtClean="0"/>
              <a:t> </a:t>
            </a:r>
            <a:endParaRPr lang="en-US" altLang="en-US" sz="3600" b="1" dirty="0" smtClean="0"/>
          </a:p>
        </p:txBody>
      </p:sp>
      <p:sp>
        <p:nvSpPr>
          <p:cNvPr id="3" name="Content Placeholder 2"/>
          <p:cNvSpPr>
            <a:spLocks noGrp="1"/>
          </p:cNvSpPr>
          <p:nvPr>
            <p:ph idx="1"/>
          </p:nvPr>
        </p:nvSpPr>
        <p:spPr>
          <a:xfrm>
            <a:off x="304800" y="1066800"/>
            <a:ext cx="8534400" cy="5356225"/>
          </a:xfrm>
          <a:solidFill>
            <a:schemeClr val="tx2">
              <a:lumMod val="60000"/>
              <a:lumOff val="40000"/>
            </a:schemeClr>
          </a:solidFill>
          <a:ln w="57150">
            <a:solidFill>
              <a:srgbClr val="00B0F0"/>
            </a:solidFill>
          </a:ln>
        </p:spPr>
        <p:txBody>
          <a:bodyPr>
            <a:normAutofit/>
          </a:bodyPr>
          <a:lstStyle/>
          <a:p>
            <a:pPr>
              <a:buFont typeface="Wingdings 2" pitchFamily="18" charset="2"/>
              <a:buNone/>
              <a:defRPr/>
            </a:pPr>
            <a:r>
              <a:rPr lang="en-US" sz="3200" b="1" dirty="0" smtClean="0"/>
              <a:t>      Leadership			Youth &amp; Families</a:t>
            </a:r>
          </a:p>
          <a:p>
            <a:pPr algn="ctr">
              <a:buFont typeface="Wingdings 2" pitchFamily="18" charset="2"/>
              <a:buNone/>
              <a:defRPr/>
            </a:pPr>
            <a:endParaRPr lang="en-US" sz="3200" b="1" dirty="0" smtClean="0"/>
          </a:p>
          <a:p>
            <a:pPr>
              <a:buFont typeface="Wingdings 2" pitchFamily="18" charset="2"/>
              <a:buNone/>
              <a:defRPr/>
            </a:pPr>
            <a:endParaRPr lang="en-US" sz="3200" b="1" dirty="0" smtClean="0"/>
          </a:p>
          <a:p>
            <a:pPr>
              <a:buFont typeface="Wingdings 2" pitchFamily="18" charset="2"/>
              <a:buNone/>
              <a:defRPr/>
            </a:pPr>
            <a:endParaRPr lang="en-US" sz="3200" b="1" dirty="0"/>
          </a:p>
          <a:p>
            <a:pPr algn="ctr">
              <a:buFont typeface="Wingdings 2" pitchFamily="18" charset="2"/>
              <a:buNone/>
              <a:defRPr/>
            </a:pPr>
            <a:endParaRPr lang="en-US" sz="3200" b="1" dirty="0" smtClean="0"/>
          </a:p>
          <a:p>
            <a:pPr algn="ctr">
              <a:buFont typeface="Wingdings 2" pitchFamily="18" charset="2"/>
              <a:buNone/>
              <a:defRPr/>
            </a:pPr>
            <a:r>
              <a:rPr lang="en-US" sz="3200" b="1" dirty="0" smtClean="0"/>
              <a:t>Economic Development in Brown County</a:t>
            </a:r>
          </a:p>
        </p:txBody>
      </p:sp>
      <p:pic>
        <p:nvPicPr>
          <p:cNvPr id="8" name="Content Placeholder 6" descr="Civic Plaza Fall Fest.jpg"/>
          <p:cNvPicPr>
            <a:picLocks noChangeAspect="1"/>
          </p:cNvPicPr>
          <p:nvPr/>
        </p:nvPicPr>
        <p:blipFill>
          <a:blip r:embed="rId3"/>
          <a:stretch>
            <a:fillRect/>
          </a:stretch>
        </p:blipFill>
        <p:spPr bwMode="auto">
          <a:xfrm>
            <a:off x="3352800" y="4648200"/>
            <a:ext cx="2667000" cy="1630680"/>
          </a:xfrm>
          <a:prstGeom prst="rect">
            <a:avLst/>
          </a:prstGeom>
          <a:solidFill>
            <a:schemeClr val="tx2">
              <a:lumMod val="20000"/>
              <a:lumOff val="80000"/>
            </a:schemeClr>
          </a:solidFill>
          <a:ln w="57150">
            <a:solidFill>
              <a:srgbClr val="00B050"/>
            </a:solidFill>
            <a:miter lim="800000"/>
            <a:headEnd/>
            <a:tailEnd/>
          </a:ln>
        </p:spPr>
      </p:pic>
      <p:pic>
        <p:nvPicPr>
          <p:cNvPr id="9" name="Picture 5" descr="C:\Users\jbuckley\AppData\Local\Microsoft\Windows\Temporary Internet Files\Content.IE5\MU5IW3KY\MP90038773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 y="1714500"/>
            <a:ext cx="2804160" cy="18669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6" name="Picture 4" descr="C:\Users\jbuckley\AppData\Local\Microsoft\Windows\Temporary Internet Files\Content.IE5\MVXNM09I\children_listenin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780067"/>
            <a:ext cx="3048000" cy="187753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94049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13068</TotalTime>
  <Words>1230</Words>
  <Application>Microsoft Macintosh PowerPoint</Application>
  <PresentationFormat>On-screen Show (4:3)</PresentationFormat>
  <Paragraphs>192</Paragraphs>
  <Slides>21</Slides>
  <Notes>10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Hardcover</vt:lpstr>
      <vt:lpstr>Annual Next Gen Ozark Meeting</vt:lpstr>
      <vt:lpstr>Agenda</vt:lpstr>
      <vt:lpstr>TFF Board &amp; TFF Next Gen Advisory Board</vt:lpstr>
      <vt:lpstr>3Gs on Board, NGAB, &amp; Committees </vt:lpstr>
      <vt:lpstr>TFF GRANT PROGRAMS</vt:lpstr>
      <vt:lpstr>Next Gen Grant Program Opportunities</vt:lpstr>
      <vt:lpstr>2013-17  Long Range Strategic Plan</vt:lpstr>
      <vt:lpstr>FOCUS AREA: EDUCATION</vt:lpstr>
      <vt:lpstr> FOCUS AREAS   </vt:lpstr>
      <vt:lpstr>TFF RETREAT</vt:lpstr>
      <vt:lpstr>Our Growing Numbers</vt:lpstr>
      <vt:lpstr>NGAB Update</vt:lpstr>
      <vt:lpstr>Next Gen Resources</vt:lpstr>
      <vt:lpstr>Tracy Family Outreach</vt:lpstr>
      <vt:lpstr>PowerPoint Presentation</vt:lpstr>
      <vt:lpstr>NG and MG Review/Voting</vt:lpstr>
      <vt:lpstr>Introduction</vt:lpstr>
      <vt:lpstr>3G Next Generation Grants</vt:lpstr>
      <vt:lpstr>3G Next Generation Grants</vt:lpstr>
      <vt:lpstr>3G Matching Grants</vt:lpstr>
      <vt:lpstr>3G Matching Grants</vt:lpstr>
    </vt:vector>
  </TitlesOfParts>
  <Company>Dot Foods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3G TFF Meeting</dc:title>
  <dc:creator>Mike Tracy</dc:creator>
  <cp:lastModifiedBy>Linda Tracy</cp:lastModifiedBy>
  <cp:revision>91</cp:revision>
  <cp:lastPrinted>2016-06-20T01:49:15Z</cp:lastPrinted>
  <dcterms:created xsi:type="dcterms:W3CDTF">2014-07-16T13:19:21Z</dcterms:created>
  <dcterms:modified xsi:type="dcterms:W3CDTF">2016-06-30T16:40:48Z</dcterms:modified>
</cp:coreProperties>
</file>