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embeddedFontLst>
    <p:embeddedFont>
      <p:font typeface="Quattrocento" panose="020B0604020202020204" charset="0"/>
      <p:regular r:id="rId28"/>
      <p:bold r:id="rId29"/>
    </p:embeddedFont>
    <p:embeddedFont>
      <p:font typeface="Georgia" panose="02040502050405020303" pitchFamily="18" charset="0"/>
      <p:regular r:id="rId30"/>
      <p:bold r:id="rId31"/>
      <p:italic r:id="rId32"/>
      <p:boldItalic r:id="rId33"/>
    </p:embeddedFont>
    <p:embeddedFont>
      <p:font typeface="Book Antiqua" panose="02040602050305030304" pitchFamily="18" charset="0"/>
      <p:regular r:id="rId34"/>
      <p:bold r:id="rId35"/>
      <p:italic r:id="rId36"/>
      <p:boldItalic r:id="rId37"/>
    </p:embeddedFont>
    <p:embeddedFont>
      <p:font typeface="Permanent Marker" panose="020B0604020202020204" charset="0"/>
      <p:regular r:id="rId38"/>
    </p:embeddedFont>
    <p:embeddedFont>
      <p:font typeface="Calibri" panose="020F0502020204030204" pitchFamily="34" charset="0"/>
      <p:regular r:id="rId39"/>
      <p:bold r:id="rId40"/>
      <p:italic r:id="rId41"/>
      <p:boldItalic r:id="rId42"/>
    </p:embeddedFont>
    <p:embeddedFont>
      <p:font typeface="Impact" panose="020B080603090205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79C680-FBE7-4FAD-91AD-607D7F3C839F}">
  <a:tblStyle styleId="{BE79C680-FBE7-4FAD-91AD-607D7F3C839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69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36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9" name="Shape 3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106854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Diana </a:t>
            </a: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43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r>
              <a:rPr lang="en-US"/>
              <a:t>Kenzie and Natalie to speak </a:t>
            </a:r>
          </a:p>
          <a:p>
            <a:pPr marL="457200" marR="0" lvl="0" indent="-228600" algn="l" rtl="0">
              <a:spcBef>
                <a:spcPts val="0"/>
              </a:spcBef>
              <a:buChar char="-"/>
            </a:pPr>
            <a:r>
              <a:rPr lang="en-US"/>
              <a:t>Christine to ask a question on Family Invitation Grant to lead into Teachable Moment #1</a:t>
            </a:r>
          </a:p>
          <a:p>
            <a:pPr marR="0" lvl="0" algn="l" rtl="0">
              <a:lnSpc>
                <a:spcPct val="100000"/>
              </a:lnSpc>
              <a:spcBef>
                <a:spcPts val="0"/>
              </a:spcBef>
              <a:spcAft>
                <a:spcPts val="0"/>
              </a:spcAft>
              <a:buNone/>
            </a:pPr>
            <a:endParaRPr/>
          </a:p>
        </p:txBody>
      </p:sp>
      <p:sp>
        <p:nvSpPr>
          <p:cNvPr id="351" name="Shape 35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56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365760" lvl="0" indent="-213359" rtl="0">
              <a:spcBef>
                <a:spcPts val="480"/>
              </a:spcBef>
              <a:buNone/>
            </a:pPr>
            <a:r>
              <a:rPr lang="en-US" sz="1100" b="1">
                <a:latin typeface="Arial"/>
                <a:ea typeface="Arial"/>
                <a:cs typeface="Arial"/>
                <a:sym typeface="Arial"/>
              </a:rPr>
              <a:t>Kenzie and Natalie</a:t>
            </a:r>
          </a:p>
          <a:p>
            <a:pPr lvl="0" algn="ctr" rtl="0">
              <a:spcBef>
                <a:spcPts val="0"/>
              </a:spcBef>
              <a:buNone/>
            </a:pPr>
            <a:endParaRPr sz="3600">
              <a:solidFill>
                <a:schemeClr val="dk2"/>
              </a:solidFill>
              <a:latin typeface="Book Antiqua"/>
              <a:ea typeface="Book Antiqua"/>
              <a:cs typeface="Book Antiqua"/>
              <a:sym typeface="Book Antiqua"/>
            </a:endParaRPr>
          </a:p>
          <a:p>
            <a:pPr lvl="0" rtl="0">
              <a:spcBef>
                <a:spcPts val="0"/>
              </a:spcBef>
              <a:buNone/>
            </a:pPr>
            <a:endParaRPr/>
          </a:p>
        </p:txBody>
      </p:sp>
      <p:sp>
        <p:nvSpPr>
          <p:cNvPr id="362" name="Shape 36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13</a:t>
            </a:fld>
            <a:endParaRPr lang="en-US"/>
          </a:p>
        </p:txBody>
      </p:sp>
    </p:spTree>
    <p:extLst>
      <p:ext uri="{BB962C8B-B14F-4D97-AF65-F5344CB8AC3E}">
        <p14:creationId xmlns:p14="http://schemas.microsoft.com/office/powerpoint/2010/main" val="91212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Gracie and Katelyn with Christine as the lead</a:t>
            </a:r>
          </a:p>
        </p:txBody>
      </p:sp>
      <p:sp>
        <p:nvSpPr>
          <p:cNvPr id="369" name="Shape 36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spTree>
    <p:extLst>
      <p:ext uri="{BB962C8B-B14F-4D97-AF65-F5344CB8AC3E}">
        <p14:creationId xmlns:p14="http://schemas.microsoft.com/office/powerpoint/2010/main" val="1997318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Christine </a:t>
            </a: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09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Emphasis on Family Engagement </a:t>
            </a:r>
          </a:p>
          <a:p>
            <a:pPr marL="457200" lvl="0" indent="-228600" rtl="0">
              <a:spcBef>
                <a:spcPts val="0"/>
              </a:spcBef>
              <a:buChar char="-"/>
            </a:pPr>
            <a:r>
              <a:rPr lang="en-US"/>
              <a:t>create and engage in opportunities to get together </a:t>
            </a:r>
          </a:p>
          <a:p>
            <a:pPr marL="457200" lvl="0" indent="-228600" rtl="0">
              <a:spcBef>
                <a:spcPts val="0"/>
              </a:spcBef>
              <a:buChar char="-"/>
            </a:pPr>
            <a:r>
              <a:rPr lang="en-US"/>
              <a:t>maintain ozark reunion </a:t>
            </a:r>
          </a:p>
          <a:p>
            <a:pPr lvl="0" rtl="0">
              <a:spcBef>
                <a:spcPts val="0"/>
              </a:spcBef>
              <a:buNone/>
            </a:pPr>
            <a:r>
              <a:rPr lang="en-US"/>
              <a:t>One way we strive for fam engagement is volunteer activity</a:t>
            </a:r>
          </a:p>
        </p:txBody>
      </p:sp>
      <p:sp>
        <p:nvSpPr>
          <p:cNvPr id="386" name="Shape 38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extLst>
      <p:ext uri="{BB962C8B-B14F-4D97-AF65-F5344CB8AC3E}">
        <p14:creationId xmlns:p14="http://schemas.microsoft.com/office/powerpoint/2010/main" val="300836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Tried a variety of different activities</a:t>
            </a:r>
          </a:p>
          <a:p>
            <a:pPr marL="457200" lvl="0" indent="-228600" rtl="0">
              <a:spcBef>
                <a:spcPts val="0"/>
              </a:spcBef>
              <a:buChar char="-"/>
            </a:pPr>
            <a:r>
              <a:rPr lang="en-US"/>
              <a:t>Food panty, Wonderland Camp, in your own communities</a:t>
            </a:r>
          </a:p>
          <a:p>
            <a:pPr lvl="0" rtl="0">
              <a:spcBef>
                <a:spcPts val="0"/>
              </a:spcBef>
              <a:buNone/>
            </a:pPr>
            <a:r>
              <a:rPr lang="en-US"/>
              <a:t>Received everyones feedback from last year</a:t>
            </a:r>
          </a:p>
          <a:p>
            <a:pPr marL="457200" lvl="0" indent="-228600">
              <a:spcBef>
                <a:spcPts val="0"/>
              </a:spcBef>
              <a:buChar char="-"/>
            </a:pPr>
            <a:r>
              <a:rPr lang="en-US"/>
              <a:t>this year we are doing in house, 3 different activites </a:t>
            </a: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612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Nikki and Ellie to handle voting</a:t>
            </a: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303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96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885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763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44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*Organizations in Blue: 3G pick to speak to and submit for voting during meeting</a:t>
            </a:r>
          </a:p>
        </p:txBody>
      </p:sp>
    </p:spTree>
    <p:extLst>
      <p:ext uri="{BB962C8B-B14F-4D97-AF65-F5344CB8AC3E}">
        <p14:creationId xmlns:p14="http://schemas.microsoft.com/office/powerpoint/2010/main" val="392252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696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70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09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04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76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19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15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413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pic>
        <p:nvPicPr>
          <p:cNvPr id="17" name="Shape 17"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 name="Shape 18"/>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9" name="Shape 19"/>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0" name="Shape 20"/>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Book Antiqua"/>
                <a:ea typeface="Book Antiqua"/>
                <a:cs typeface="Book Antiqua"/>
                <a:sym typeface="Book Antiqua"/>
              </a:rPr>
              <a:t>‹#›</a:t>
            </a:fld>
            <a:endParaRPr lang="en-US" sz="1200" b="0" i="0" u="none" strike="noStrike" cap="none">
              <a:solidFill>
                <a:schemeClr val="lt2"/>
              </a:solidFill>
              <a:latin typeface="Book Antiqua"/>
              <a:ea typeface="Book Antiqua"/>
              <a:cs typeface="Book Antiqua"/>
              <a:sym typeface="Book Antiqua"/>
            </a:endParaRPr>
          </a:p>
        </p:txBody>
      </p:sp>
      <p:grpSp>
        <p:nvGrpSpPr>
          <p:cNvPr id="21" name="Shape 21"/>
          <p:cNvGrpSpPr/>
          <p:nvPr/>
        </p:nvGrpSpPr>
        <p:grpSpPr>
          <a:xfrm>
            <a:off x="1194100" y="2887529"/>
            <a:ext cx="6779109" cy="923329"/>
            <a:chOff x="1172583" y="1381458"/>
            <a:chExt cx="6779109" cy="923329"/>
          </a:xfrm>
        </p:grpSpPr>
        <p:sp>
          <p:nvSpPr>
            <p:cNvPr id="22" name="Shape 22"/>
            <p:cNvSpPr txBox="1"/>
            <p:nvPr/>
          </p:nvSpPr>
          <p:spPr>
            <a:xfrm>
              <a:off x="4147073" y="1381458"/>
              <a:ext cx="877162" cy="923329"/>
            </a:xfrm>
            <a:prstGeom prst="rect">
              <a:avLst/>
            </a:prstGeom>
            <a:noFill/>
            <a:ln>
              <a:noFill/>
            </a:ln>
            <a:effectLst>
              <a:outerShdw blurRad="38100" dist="12700" dir="16200000" rotWithShape="0">
                <a:srgbClr val="000000">
                  <a:alpha val="29803"/>
                </a:srgbClr>
              </a:outerShdw>
            </a:effectLst>
          </p:spPr>
          <p:txBody>
            <a:bodyPr lIns="91425" tIns="45700" rIns="91425" bIns="45700" anchor="t" anchorCtr="0">
              <a:noAutofit/>
            </a:bodyPr>
            <a:lstStyle/>
            <a:p>
              <a:pPr marL="0" marR="0" lvl="0" indent="0" algn="l" rtl="0">
                <a:spcBef>
                  <a:spcPts val="0"/>
                </a:spcBef>
                <a:buSzPct val="25000"/>
                <a:buNone/>
              </a:pPr>
              <a:r>
                <a:rPr lang="en-US" sz="5400" b="0" i="0" u="none" strike="noStrike" cap="none">
                  <a:solidFill>
                    <a:srgbClr val="E1DCA5"/>
                  </a:solidFill>
                  <a:latin typeface="Noto Sans Symbols"/>
                  <a:ea typeface="Noto Sans Symbols"/>
                  <a:cs typeface="Noto Sans Symbols"/>
                  <a:sym typeface="Noto Sans Symbols"/>
                </a:rPr>
                <a:t>❧</a:t>
              </a:r>
            </a:p>
          </p:txBody>
        </p:sp>
        <p:cxnSp>
          <p:nvCxnSpPr>
            <p:cNvPr id="23" name="Shape 23"/>
            <p:cNvCxnSpPr/>
            <p:nvPr/>
          </p:nvCxnSpPr>
          <p:spPr>
            <a:xfrm rot="10800000">
              <a:off x="1172583" y="1925620"/>
              <a:ext cx="3119718" cy="1587"/>
            </a:xfrm>
            <a:prstGeom prst="straightConnector1">
              <a:avLst/>
            </a:prstGeom>
            <a:noFill/>
            <a:ln w="12700" cap="flat" cmpd="sng">
              <a:solidFill>
                <a:srgbClr val="E1DCA5"/>
              </a:solidFill>
              <a:prstDash val="solid"/>
              <a:round/>
              <a:headEnd type="none" w="med" len="med"/>
              <a:tailEnd type="none" w="med" len="med"/>
            </a:ln>
          </p:spPr>
        </p:cxnSp>
        <p:cxnSp>
          <p:nvCxnSpPr>
            <p:cNvPr id="24" name="Shape 24"/>
            <p:cNvCxnSpPr/>
            <p:nvPr/>
          </p:nvCxnSpPr>
          <p:spPr>
            <a:xfrm rot="10800000">
              <a:off x="4831975" y="1922929"/>
              <a:ext cx="3119718" cy="1587"/>
            </a:xfrm>
            <a:prstGeom prst="straightConnector1">
              <a:avLst/>
            </a:prstGeom>
            <a:noFill/>
            <a:ln w="12700" cap="flat" cmpd="sng">
              <a:solidFill>
                <a:srgbClr val="E1DCA5"/>
              </a:solidFill>
              <a:prstDash val="solid"/>
              <a:round/>
              <a:headEnd type="none" w="med" len="med"/>
              <a:tailEnd type="none" w="med" len="med"/>
            </a:ln>
          </p:spPr>
        </p:cxnSp>
      </p:grpSp>
      <p:sp>
        <p:nvSpPr>
          <p:cNvPr id="25" name="Shape 25"/>
          <p:cNvSpPr txBox="1">
            <a:spLocks noGrp="1"/>
          </p:cNvSpPr>
          <p:nvPr>
            <p:ph type="ctrTitle"/>
          </p:nvPr>
        </p:nvSpPr>
        <p:spPr>
          <a:xfrm>
            <a:off x="1183341" y="1387737"/>
            <a:ext cx="6777317" cy="1731981"/>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Book Antiqua"/>
              <a:buNone/>
              <a:defRPr sz="5400" b="0" i="0" u="none" strike="noStrike" cap="none">
                <a:solidFill>
                  <a:schemeClr val="lt1"/>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6" name="Shape 26"/>
          <p:cNvSpPr txBox="1">
            <a:spLocks noGrp="1"/>
          </p:cNvSpPr>
          <p:nvPr>
            <p:ph type="subTitle" idx="1"/>
          </p:nvPr>
        </p:nvSpPr>
        <p:spPr>
          <a:xfrm>
            <a:off x="1371600" y="3767862"/>
            <a:ext cx="6400799" cy="1752600"/>
          </a:xfrm>
          <a:prstGeom prst="rect">
            <a:avLst/>
          </a:prstGeom>
          <a:noFill/>
          <a:ln>
            <a:noFill/>
          </a:ln>
        </p:spPr>
        <p:txBody>
          <a:bodyPr lIns="91425" tIns="91425" rIns="91425" bIns="91425" anchor="t" anchorCtr="0"/>
          <a:lstStyle>
            <a:lvl1pPr marL="0" marR="0" lvl="0" indent="0" algn="ctr" rtl="0">
              <a:spcBef>
                <a:spcPts val="480"/>
              </a:spcBef>
              <a:buClr>
                <a:schemeClr val="accent1"/>
              </a:buClr>
              <a:buFont typeface="Noto Sans Symbols"/>
              <a:buNone/>
              <a:defRPr sz="2400" b="0" i="0" u="none" strike="noStrike" cap="none">
                <a:solidFill>
                  <a:schemeClr val="lt1"/>
                </a:solidFill>
                <a:latin typeface="Book Antiqua"/>
                <a:ea typeface="Book Antiqua"/>
                <a:cs typeface="Book Antiqua"/>
                <a:sym typeface="Book Antiqua"/>
              </a:defRPr>
            </a:lvl1pPr>
            <a:lvl2pPr marL="457200" marR="0" lvl="1" indent="0" algn="ctr" rtl="0">
              <a:spcBef>
                <a:spcPts val="440"/>
              </a:spcBef>
              <a:buClr>
                <a:schemeClr val="accent1"/>
              </a:buClr>
              <a:buFont typeface="Noto Sans Symbols"/>
              <a:buNone/>
              <a:defRPr sz="2200" b="0" i="0" u="none" strike="noStrike" cap="none">
                <a:solidFill>
                  <a:schemeClr val="lt1"/>
                </a:solidFill>
                <a:latin typeface="Book Antiqua"/>
                <a:ea typeface="Book Antiqua"/>
                <a:cs typeface="Book Antiqua"/>
                <a:sym typeface="Book Antiqua"/>
              </a:defRPr>
            </a:lvl2pPr>
            <a:lvl3pPr marL="914400" marR="0" lvl="2" indent="0" algn="ctr" rtl="0">
              <a:spcBef>
                <a:spcPts val="400"/>
              </a:spcBef>
              <a:buClr>
                <a:schemeClr val="accent1"/>
              </a:buClr>
              <a:buFont typeface="Noto Sans Symbols"/>
              <a:buNone/>
              <a:defRPr sz="2000" b="0" i="0" u="none" strike="noStrike" cap="none">
                <a:solidFill>
                  <a:schemeClr val="lt1"/>
                </a:solidFill>
                <a:latin typeface="Book Antiqua"/>
                <a:ea typeface="Book Antiqua"/>
                <a:cs typeface="Book Antiqua"/>
                <a:sym typeface="Book Antiqua"/>
              </a:defRPr>
            </a:lvl3pPr>
            <a:lvl4pPr marL="1371600" marR="0" lvl="3" indent="0" algn="ctr" rtl="0">
              <a:spcBef>
                <a:spcPts val="360"/>
              </a:spcBef>
              <a:buClr>
                <a:schemeClr val="accent1"/>
              </a:buClr>
              <a:buFont typeface="Noto Sans Symbols"/>
              <a:buNone/>
              <a:defRPr sz="1800" b="0" i="0" u="none" strike="noStrike" cap="none">
                <a:solidFill>
                  <a:schemeClr val="lt1"/>
                </a:solidFill>
                <a:latin typeface="Book Antiqua"/>
                <a:ea typeface="Book Antiqua"/>
                <a:cs typeface="Book Antiqua"/>
                <a:sym typeface="Book Antiqua"/>
              </a:defRPr>
            </a:lvl4pPr>
            <a:lvl5pPr marL="1828800" marR="0" lvl="4" indent="0" algn="ctr" rtl="0">
              <a:spcBef>
                <a:spcPts val="320"/>
              </a:spcBef>
              <a:buClr>
                <a:schemeClr val="accent1"/>
              </a:buClr>
              <a:buFont typeface="Noto Sans Symbols"/>
              <a:buNone/>
              <a:defRPr sz="1600" b="0" i="0" u="none" strike="noStrike" cap="none">
                <a:solidFill>
                  <a:schemeClr val="lt1"/>
                </a:solidFill>
                <a:latin typeface="Book Antiqua"/>
                <a:ea typeface="Book Antiqua"/>
                <a:cs typeface="Book Antiqua"/>
                <a:sym typeface="Book Antiqua"/>
              </a:defRPr>
            </a:lvl5pPr>
            <a:lvl6pPr marL="2286000" marR="0" lvl="5"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6pPr>
            <a:lvl7pPr marL="2743200" marR="0" lvl="6"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7pPr>
            <a:lvl8pPr marL="3200400" marR="0" lvl="7"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8pPr>
            <a:lvl9pPr marL="3657600" marR="0" lvl="8"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77731" y="4668817"/>
            <a:ext cx="7767020" cy="644729"/>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Book Antiqua"/>
              <a:buNone/>
              <a:defRPr sz="28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2" name="Shape 112"/>
          <p:cNvSpPr>
            <a:spLocks noGrp="1"/>
          </p:cNvSpPr>
          <p:nvPr>
            <p:ph type="pic" idx="2"/>
          </p:nvPr>
        </p:nvSpPr>
        <p:spPr>
          <a:xfrm rot="240000">
            <a:off x="2183792" y="666965"/>
            <a:ext cx="4772155" cy="3598015"/>
          </a:xfrm>
          <a:prstGeom prst="rect">
            <a:avLst/>
          </a:prstGeom>
          <a:solidFill>
            <a:srgbClr val="ECECEC"/>
          </a:solidFill>
          <a:ln w="190500" cap="sq" cmpd="sng">
            <a:solidFill>
              <a:srgbClr val="FFFFFF"/>
            </a:solidFill>
            <a:prstDash val="solid"/>
            <a:miter/>
            <a:headEnd type="none" w="med" len="med"/>
            <a:tailEnd type="none" w="med" len="med"/>
          </a:ln>
          <a:effectLst>
            <a:outerShdw blurRad="65000" dist="50800" dir="12900000" kx="195000" ky="195000" algn="tl" rotWithShape="0">
              <a:srgbClr val="000000">
                <a:alpha val="23921"/>
              </a:srgbClr>
            </a:outerShdw>
          </a:effectLst>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rgbClr val="262626"/>
                </a:solidFill>
                <a:latin typeface="Book Antiqua"/>
                <a:ea typeface="Book Antiqua"/>
                <a:cs typeface="Book Antiqua"/>
                <a:sym typeface="Book Antiqua"/>
              </a:defRPr>
            </a:lvl1pPr>
            <a:lvl2pPr marL="457200" marR="0" lvl="1" indent="0" algn="l" rtl="0">
              <a:spcBef>
                <a:spcPts val="560"/>
              </a:spcBef>
              <a:buClr>
                <a:schemeClr val="accent1"/>
              </a:buClr>
              <a:buFont typeface="Noto Sans Symbols"/>
              <a:buNone/>
              <a:defRPr sz="2800" b="0" i="0" u="none" strike="noStrike" cap="none">
                <a:solidFill>
                  <a:srgbClr val="262626"/>
                </a:solidFill>
                <a:latin typeface="Book Antiqua"/>
                <a:ea typeface="Book Antiqua"/>
                <a:cs typeface="Book Antiqua"/>
                <a:sym typeface="Book Antiqua"/>
              </a:defRPr>
            </a:lvl2pPr>
            <a:lvl3pPr marL="914400" marR="0" lvl="2" indent="0" algn="l" rtl="0">
              <a:spcBef>
                <a:spcPts val="480"/>
              </a:spcBef>
              <a:buClr>
                <a:schemeClr val="accent1"/>
              </a:buClr>
              <a:buFont typeface="Noto Sans Symbols"/>
              <a:buNone/>
              <a:defRPr sz="2400" b="0" i="0" u="none" strike="noStrike" cap="none">
                <a:solidFill>
                  <a:srgbClr val="262626"/>
                </a:solidFill>
                <a:latin typeface="Book Antiqua"/>
                <a:ea typeface="Book Antiqua"/>
                <a:cs typeface="Book Antiqua"/>
                <a:sym typeface="Book Antiqua"/>
              </a:defRPr>
            </a:lvl3pPr>
            <a:lvl4pPr marL="1371600" marR="0" lvl="3" indent="0" algn="l" rtl="0">
              <a:spcBef>
                <a:spcPts val="400"/>
              </a:spcBef>
              <a:buClr>
                <a:schemeClr val="accent1"/>
              </a:buClr>
              <a:buFont typeface="Noto Sans Symbols"/>
              <a:buNone/>
              <a:defRPr sz="2000" b="0" i="0" u="none" strike="noStrike" cap="none">
                <a:solidFill>
                  <a:srgbClr val="262626"/>
                </a:solidFill>
                <a:latin typeface="Book Antiqua"/>
                <a:ea typeface="Book Antiqua"/>
                <a:cs typeface="Book Antiqua"/>
                <a:sym typeface="Book Antiqua"/>
              </a:defRPr>
            </a:lvl4pPr>
            <a:lvl5pPr marL="1828800" marR="0" lvl="4" indent="0" algn="l" rtl="0">
              <a:spcBef>
                <a:spcPts val="400"/>
              </a:spcBef>
              <a:buClr>
                <a:schemeClr val="accent1"/>
              </a:buClr>
              <a:buFont typeface="Noto Sans Symbols"/>
              <a:buNone/>
              <a:defRPr sz="2000" b="0" i="0" u="none" strike="noStrike" cap="none">
                <a:solidFill>
                  <a:srgbClr val="262626"/>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2000" b="0" i="0" u="none" strike="noStrike" cap="none">
                <a:solidFill>
                  <a:schemeClr val="dk1"/>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2000" b="0" i="0" u="none" strike="noStrike" cap="none">
                <a:solidFill>
                  <a:schemeClr val="dk1"/>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113" name="Shape 113"/>
          <p:cNvSpPr txBox="1">
            <a:spLocks noGrp="1"/>
          </p:cNvSpPr>
          <p:nvPr>
            <p:ph type="body" idx="1"/>
          </p:nvPr>
        </p:nvSpPr>
        <p:spPr>
          <a:xfrm>
            <a:off x="688489" y="5324305"/>
            <a:ext cx="7756263" cy="804861"/>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0" i="0" u="none" strike="noStrike" cap="none">
                <a:solidFill>
                  <a:srgbClr val="262626"/>
                </a:solidFill>
                <a:latin typeface="Book Antiqua"/>
                <a:ea typeface="Book Antiqua"/>
                <a:cs typeface="Book Antiqua"/>
                <a:sym typeface="Book Antiqua"/>
              </a:defRPr>
            </a:lvl1pPr>
            <a:lvl2pPr marL="457200" marR="0" lvl="1" indent="0" algn="l" rtl="0">
              <a:spcBef>
                <a:spcPts val="240"/>
              </a:spcBef>
              <a:buClr>
                <a:schemeClr val="accent1"/>
              </a:buClr>
              <a:buFont typeface="Noto Sans Symbols"/>
              <a:buNone/>
              <a:defRPr sz="1200" b="0" i="0" u="none" strike="noStrike" cap="none">
                <a:solidFill>
                  <a:srgbClr val="262626"/>
                </a:solidFill>
                <a:latin typeface="Book Antiqua"/>
                <a:ea typeface="Book Antiqua"/>
                <a:cs typeface="Book Antiqua"/>
                <a:sym typeface="Book Antiqua"/>
              </a:defRPr>
            </a:lvl2pPr>
            <a:lvl3pPr marL="914400" marR="0" lvl="2" indent="0" algn="l" rtl="0">
              <a:spcBef>
                <a:spcPts val="200"/>
              </a:spcBef>
              <a:buClr>
                <a:schemeClr val="accent1"/>
              </a:buClr>
              <a:buFont typeface="Noto Sans Symbols"/>
              <a:buNone/>
              <a:defRPr sz="1000" b="0" i="0" u="none" strike="noStrike" cap="none">
                <a:solidFill>
                  <a:srgbClr val="262626"/>
                </a:solidFill>
                <a:latin typeface="Book Antiqua"/>
                <a:ea typeface="Book Antiqua"/>
                <a:cs typeface="Book Antiqua"/>
                <a:sym typeface="Book Antiqua"/>
              </a:defRPr>
            </a:lvl3pPr>
            <a:lvl4pPr marL="1371600" marR="0" lvl="3" indent="0" algn="l" rtl="0">
              <a:spcBef>
                <a:spcPts val="180"/>
              </a:spcBef>
              <a:buClr>
                <a:schemeClr val="accent1"/>
              </a:buClr>
              <a:buFont typeface="Noto Sans Symbols"/>
              <a:buNone/>
              <a:defRPr sz="900" b="0" i="0" u="none" strike="noStrike" cap="none">
                <a:solidFill>
                  <a:srgbClr val="262626"/>
                </a:solidFill>
                <a:latin typeface="Book Antiqua"/>
                <a:ea typeface="Book Antiqua"/>
                <a:cs typeface="Book Antiqua"/>
                <a:sym typeface="Book Antiqua"/>
              </a:defRPr>
            </a:lvl4pPr>
            <a:lvl5pPr marL="1828800" marR="0" lvl="4" indent="0" algn="l" rtl="0">
              <a:spcBef>
                <a:spcPts val="180"/>
              </a:spcBef>
              <a:buClr>
                <a:schemeClr val="accent1"/>
              </a:buClr>
              <a:buFont typeface="Noto Sans Symbols"/>
              <a:buNone/>
              <a:defRPr sz="900" b="0" i="0" u="none" strike="noStrike" cap="none">
                <a:solidFill>
                  <a:srgbClr val="262626"/>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9pPr>
          </a:lstStyle>
          <a:p>
            <a:endParaRPr/>
          </a:p>
        </p:txBody>
      </p:sp>
      <p:sp>
        <p:nvSpPr>
          <p:cNvPr id="114" name="Shape 114"/>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5" name="Shape 115"/>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6" name="Shape 116"/>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9" name="Shape 119"/>
          <p:cNvSpPr txBox="1">
            <a:spLocks noGrp="1"/>
          </p:cNvSpPr>
          <p:nvPr>
            <p:ph type="body" idx="1"/>
          </p:nvPr>
        </p:nvSpPr>
        <p:spPr>
          <a:xfrm rot="5400000">
            <a:off x="2633092" y="314502"/>
            <a:ext cx="3877815" cy="7745505"/>
          </a:xfrm>
          <a:prstGeom prst="rect">
            <a:avLst/>
          </a:prstGeom>
          <a:noFill/>
          <a:ln>
            <a:noFill/>
          </a:ln>
        </p:spPr>
        <p:txBody>
          <a:bodyPr lIns="91425" tIns="91425" rIns="91425" bIns="91425" anchor="ctr"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120" name="Shape 120"/>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21" name="Shape 121"/>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22" name="Shape 122"/>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grpSp>
        <p:nvGrpSpPr>
          <p:cNvPr id="123" name="Shape 123"/>
          <p:cNvGrpSpPr/>
          <p:nvPr/>
        </p:nvGrpSpPr>
        <p:grpSpPr>
          <a:xfrm>
            <a:off x="1172583" y="1392216"/>
            <a:ext cx="6779109" cy="923329"/>
            <a:chOff x="1172583" y="1381458"/>
            <a:chExt cx="6779109" cy="923329"/>
          </a:xfrm>
        </p:grpSpPr>
        <p:sp>
          <p:nvSpPr>
            <p:cNvPr id="124" name="Shape 124"/>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125" name="Shape 125"/>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126" name="Shape 126"/>
            <p:cNvCxnSpPr/>
            <p:nvPr/>
          </p:nvCxnSpPr>
          <p:spPr>
            <a:xfrm rot="10800000">
              <a:off x="4831975" y="1922650"/>
              <a:ext cx="3119718" cy="1587"/>
            </a:xfrm>
            <a:prstGeom prst="straightConnector1">
              <a:avLst/>
            </a:prstGeom>
            <a:noFill/>
            <a:ln w="12700" cap="flat" cmpd="sng">
              <a:solidFill>
                <a:srgbClr val="DBA253"/>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4822274" y="2503684"/>
            <a:ext cx="5566764" cy="1678192"/>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9" name="Shape 129"/>
          <p:cNvSpPr txBox="1">
            <a:spLocks noGrp="1"/>
          </p:cNvSpPr>
          <p:nvPr>
            <p:ph type="body" idx="1"/>
          </p:nvPr>
        </p:nvSpPr>
        <p:spPr>
          <a:xfrm rot="5400000">
            <a:off x="930536" y="607806"/>
            <a:ext cx="5023821" cy="5507916"/>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130" name="Shape 130"/>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1" name="Shape 131"/>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2" name="Shape 132"/>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grpSp>
        <p:nvGrpSpPr>
          <p:cNvPr id="133" name="Shape 133"/>
          <p:cNvGrpSpPr/>
          <p:nvPr/>
        </p:nvGrpSpPr>
        <p:grpSpPr>
          <a:xfrm rot="5400000">
            <a:off x="3909049" y="2880823"/>
            <a:ext cx="5480153" cy="923329"/>
            <a:chOff x="1815339" y="1381458"/>
            <a:chExt cx="5480153" cy="923329"/>
          </a:xfrm>
        </p:grpSpPr>
        <p:sp>
          <p:nvSpPr>
            <p:cNvPr id="134" name="Shape 134"/>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135" name="Shape 135"/>
            <p:cNvCxnSpPr/>
            <p:nvPr/>
          </p:nvCxnSpPr>
          <p:spPr>
            <a:xfrm rot="10800000">
              <a:off x="1815339" y="1924709"/>
              <a:ext cx="2468880" cy="2505"/>
            </a:xfrm>
            <a:prstGeom prst="straightConnector1">
              <a:avLst/>
            </a:prstGeom>
            <a:noFill/>
            <a:ln w="12700" cap="flat" cmpd="sng">
              <a:solidFill>
                <a:srgbClr val="DBA253"/>
              </a:solidFill>
              <a:prstDash val="solid"/>
              <a:round/>
              <a:headEnd type="none" w="med" len="med"/>
              <a:tailEnd type="none" w="med" len="med"/>
            </a:ln>
          </p:spPr>
        </p:cxnSp>
        <p:cxnSp>
          <p:nvCxnSpPr>
            <p:cNvPr id="136" name="Shape 136"/>
            <p:cNvCxnSpPr/>
            <p:nvPr/>
          </p:nvCxnSpPr>
          <p:spPr>
            <a:xfrm rot="10800000">
              <a:off x="4826612" y="1927417"/>
              <a:ext cx="2468880" cy="1587"/>
            </a:xfrm>
            <a:prstGeom prst="straightConnector1">
              <a:avLst/>
            </a:prstGeom>
            <a:noFill/>
            <a:ln w="12700" cap="flat" cmpd="sng">
              <a:solidFill>
                <a:srgbClr val="DBA253"/>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1143000" y="1122362"/>
            <a:ext cx="6858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5" name="Shape 145"/>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1" name="Shape 151"/>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8" name="Shape 158"/>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29840" y="457200"/>
            <a:ext cx="29490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4" name="Shape 164"/>
          <p:cNvSpPr txBox="1">
            <a:spLocks noGrp="1"/>
          </p:cNvSpPr>
          <p:nvPr>
            <p:ph type="body" idx="1"/>
          </p:nvPr>
        </p:nvSpPr>
        <p:spPr>
          <a:xfrm>
            <a:off x="3887390"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2"/>
          </p:nvPr>
        </p:nvSpPr>
        <p:spPr>
          <a:xfrm>
            <a:off x="629840" y="2057400"/>
            <a:ext cx="29490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23887" y="1709738"/>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1" name="Shape 171"/>
          <p:cNvSpPr txBox="1">
            <a:spLocks noGrp="1"/>
          </p:cNvSpPr>
          <p:nvPr>
            <p:ph type="body" idx="1"/>
          </p:nvPr>
        </p:nvSpPr>
        <p:spPr>
          <a:xfrm>
            <a:off x="623887" y="4589462"/>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2984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7" name="Shape 177"/>
          <p:cNvSpPr txBox="1">
            <a:spLocks noGrp="1"/>
          </p:cNvSpPr>
          <p:nvPr>
            <p:ph type="body" idx="1"/>
          </p:nvPr>
        </p:nvSpPr>
        <p:spPr>
          <a:xfrm>
            <a:off x="629840" y="1681163"/>
            <a:ext cx="38685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2"/>
          </p:nvPr>
        </p:nvSpPr>
        <p:spPr>
          <a:xfrm>
            <a:off x="629840" y="2505075"/>
            <a:ext cx="38685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6" name="Shape 186"/>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6" name="Shape 36"/>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7" name="Shape 37"/>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9"/>
        <p:cNvGrpSpPr/>
        <p:nvPr/>
      </p:nvGrpSpPr>
      <p:grpSpPr>
        <a:xfrm>
          <a:off x="0" y="0"/>
          <a:ext cx="0" cy="0"/>
          <a:chOff x="0" y="0"/>
          <a:chExt cx="0" cy="0"/>
        </a:xfrm>
      </p:grpSpPr>
      <p:sp>
        <p:nvSpPr>
          <p:cNvPr id="190" name="Shape 190"/>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29840" y="457200"/>
            <a:ext cx="29490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5" name="Shape 195"/>
          <p:cNvSpPr>
            <a:spLocks noGrp="1"/>
          </p:cNvSpPr>
          <p:nvPr>
            <p:ph type="pic" idx="2"/>
          </p:nvPr>
        </p:nvSpPr>
        <p:spPr>
          <a:xfrm>
            <a:off x="3887390"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1"/>
          </p:nvPr>
        </p:nvSpPr>
        <p:spPr>
          <a:xfrm>
            <a:off x="629840" y="2057400"/>
            <a:ext cx="29490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2" name="Shape 202"/>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8" name="Shape 208"/>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alphaModFix/>
          </a:blip>
          <a:tile tx="0" ty="0" sx="60000" sy="60000" flip="none" algn="tl"/>
        </a:blipFill>
        <a:effectLst/>
      </p:bgPr>
    </p:bg>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99247" y="2248347"/>
            <a:ext cx="7745505" cy="3877815"/>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40" name="Shape 40"/>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1" name="Shape 41"/>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2" name="Shape 42"/>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
        <p:nvSpPr>
          <p:cNvPr id="43" name="Shape 43"/>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grpSp>
        <p:nvGrpSpPr>
          <p:cNvPr id="44" name="Shape 44"/>
          <p:cNvGrpSpPr/>
          <p:nvPr/>
        </p:nvGrpSpPr>
        <p:grpSpPr>
          <a:xfrm>
            <a:off x="1172583" y="1392216"/>
            <a:ext cx="6779109" cy="923329"/>
            <a:chOff x="1172583" y="1381458"/>
            <a:chExt cx="6779109" cy="923329"/>
          </a:xfrm>
        </p:grpSpPr>
        <p:sp>
          <p:nvSpPr>
            <p:cNvPr id="45" name="Shape 45"/>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46" name="Shape 46"/>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47" name="Shape 47"/>
            <p:cNvCxnSpPr/>
            <p:nvPr/>
          </p:nvCxnSpPr>
          <p:spPr>
            <a:xfrm rot="10800000">
              <a:off x="4831975" y="1922650"/>
              <a:ext cx="3119718" cy="1587"/>
            </a:xfrm>
            <a:prstGeom prst="straightConnector1">
              <a:avLst/>
            </a:prstGeom>
            <a:noFill/>
            <a:ln w="12700" cap="flat" cmpd="sng">
              <a:solidFill>
                <a:srgbClr val="DBA253"/>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0" name="Shape 50"/>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1" name="Shape 51"/>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
        <p:nvSpPr>
          <p:cNvPr id="52" name="Shape 52"/>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grpSp>
        <p:nvGrpSpPr>
          <p:cNvPr id="53" name="Shape 53"/>
          <p:cNvGrpSpPr/>
          <p:nvPr/>
        </p:nvGrpSpPr>
        <p:grpSpPr>
          <a:xfrm>
            <a:off x="1172583" y="1392216"/>
            <a:ext cx="6779109" cy="923329"/>
            <a:chOff x="1172583" y="1381458"/>
            <a:chExt cx="6779109" cy="923329"/>
          </a:xfrm>
        </p:grpSpPr>
        <p:sp>
          <p:nvSpPr>
            <p:cNvPr id="54" name="Shape 54"/>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55" name="Shape 55"/>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56" name="Shape 56"/>
            <p:cNvCxnSpPr/>
            <p:nvPr/>
          </p:nvCxnSpPr>
          <p:spPr>
            <a:xfrm rot="10800000">
              <a:off x="4831975" y="1922650"/>
              <a:ext cx="3119718" cy="1587"/>
            </a:xfrm>
            <a:prstGeom prst="straightConnector1">
              <a:avLst/>
            </a:prstGeom>
            <a:noFill/>
            <a:ln w="12700" cap="flat" cmpd="sng">
              <a:solidFill>
                <a:srgbClr val="DBA253"/>
              </a:solidFill>
              <a:prstDash val="solid"/>
              <a:round/>
              <a:headEnd type="none" w="med" len="med"/>
              <a:tailEnd type="none" w="med" len="med"/>
            </a:ln>
          </p:spPr>
        </p:cxnSp>
      </p:grpSp>
      <p:sp>
        <p:nvSpPr>
          <p:cNvPr id="57" name="Shape 57"/>
          <p:cNvSpPr txBox="1">
            <a:spLocks noGrp="1"/>
          </p:cNvSpPr>
          <p:nvPr>
            <p:ph type="body" idx="1"/>
          </p:nvPr>
        </p:nvSpPr>
        <p:spPr>
          <a:xfrm>
            <a:off x="685800" y="2240280"/>
            <a:ext cx="3803904" cy="3877055"/>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58" name="Shape 58"/>
          <p:cNvSpPr txBox="1">
            <a:spLocks noGrp="1"/>
          </p:cNvSpPr>
          <p:nvPr>
            <p:ph type="body" idx="2"/>
          </p:nvPr>
        </p:nvSpPr>
        <p:spPr>
          <a:xfrm>
            <a:off x="4645151" y="2240280"/>
            <a:ext cx="3803904" cy="3877055"/>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1" name="Shape 61"/>
          <p:cNvSpPr txBox="1">
            <a:spLocks noGrp="1"/>
          </p:cNvSpPr>
          <p:nvPr>
            <p:ph type="body" idx="1"/>
          </p:nvPr>
        </p:nvSpPr>
        <p:spPr>
          <a:xfrm>
            <a:off x="1051559" y="2240280"/>
            <a:ext cx="3442446" cy="658368"/>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Book Antiqua"/>
                <a:ea typeface="Book Antiqua"/>
                <a:cs typeface="Book Antiqua"/>
                <a:sym typeface="Book Antiqua"/>
              </a:defRPr>
            </a:lvl1pPr>
            <a:lvl2pPr marL="457200" marR="0" lvl="1" indent="0" algn="l" rtl="0">
              <a:spcBef>
                <a:spcPts val="400"/>
              </a:spcBef>
              <a:buClr>
                <a:schemeClr val="accent1"/>
              </a:buClr>
              <a:buFont typeface="Noto Sans Symbols"/>
              <a:buNone/>
              <a:defRPr sz="2000" b="1" i="0" u="none" strike="noStrike" cap="none">
                <a:solidFill>
                  <a:srgbClr val="262626"/>
                </a:solidFill>
                <a:latin typeface="Book Antiqua"/>
                <a:ea typeface="Book Antiqua"/>
                <a:cs typeface="Book Antiqua"/>
                <a:sym typeface="Book Antiqua"/>
              </a:defRPr>
            </a:lvl2pPr>
            <a:lvl3pPr marL="914400" marR="0" lvl="2" indent="0" algn="l" rtl="0">
              <a:spcBef>
                <a:spcPts val="360"/>
              </a:spcBef>
              <a:buClr>
                <a:schemeClr val="accent1"/>
              </a:buClr>
              <a:buFont typeface="Noto Sans Symbols"/>
              <a:buNone/>
              <a:defRPr sz="1800" b="1" i="0" u="none" strike="noStrike" cap="none">
                <a:solidFill>
                  <a:srgbClr val="262626"/>
                </a:solidFill>
                <a:latin typeface="Book Antiqua"/>
                <a:ea typeface="Book Antiqua"/>
                <a:cs typeface="Book Antiqua"/>
                <a:sym typeface="Book Antiqua"/>
              </a:defRPr>
            </a:lvl3pPr>
            <a:lvl4pPr marL="1371600" marR="0" lvl="3" indent="0" algn="l" rtl="0">
              <a:spcBef>
                <a:spcPts val="320"/>
              </a:spcBef>
              <a:buClr>
                <a:schemeClr val="accent1"/>
              </a:buClr>
              <a:buFont typeface="Noto Sans Symbols"/>
              <a:buNone/>
              <a:defRPr sz="1600" b="1" i="0" u="none" strike="noStrike" cap="none">
                <a:solidFill>
                  <a:srgbClr val="262626"/>
                </a:solidFill>
                <a:latin typeface="Book Antiqua"/>
                <a:ea typeface="Book Antiqua"/>
                <a:cs typeface="Book Antiqua"/>
                <a:sym typeface="Book Antiqua"/>
              </a:defRPr>
            </a:lvl4pPr>
            <a:lvl5pPr marL="1828800" marR="0" lvl="4" indent="0" algn="l" rtl="0">
              <a:spcBef>
                <a:spcPts val="320"/>
              </a:spcBef>
              <a:buClr>
                <a:schemeClr val="accent1"/>
              </a:buClr>
              <a:buFont typeface="Noto Sans Symbols"/>
              <a:buNone/>
              <a:defRPr sz="1600" b="1" i="0" u="none" strike="noStrike" cap="none">
                <a:solidFill>
                  <a:srgbClr val="262626"/>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9pPr>
          </a:lstStyle>
          <a:p>
            <a:endParaRPr/>
          </a:p>
        </p:txBody>
      </p:sp>
      <p:sp>
        <p:nvSpPr>
          <p:cNvPr id="62" name="Shape 62"/>
          <p:cNvSpPr txBox="1">
            <a:spLocks noGrp="1"/>
          </p:cNvSpPr>
          <p:nvPr>
            <p:ph type="body" idx="2"/>
          </p:nvPr>
        </p:nvSpPr>
        <p:spPr>
          <a:xfrm>
            <a:off x="688487" y="2947594"/>
            <a:ext cx="3803904" cy="3172968"/>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4384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2pPr>
            <a:lvl3pPr marL="1143000" marR="0" lvl="2" indent="-25400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3pPr>
            <a:lvl4pPr marL="1508760" marR="0" lvl="3" indent="-22606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80339"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6pPr>
            <a:lvl7pPr marL="2468880" marR="0" lvl="6" indent="-182879"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7pPr>
            <a:lvl8pPr marL="2788920" marR="0" lvl="7" indent="-172720"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8pPr>
            <a:lvl9pPr marL="3108960" marR="0" lvl="8" indent="-175260"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63" name="Shape 63"/>
          <p:cNvSpPr txBox="1">
            <a:spLocks noGrp="1"/>
          </p:cNvSpPr>
          <p:nvPr>
            <p:ph type="body" idx="3"/>
          </p:nvPr>
        </p:nvSpPr>
        <p:spPr>
          <a:xfrm>
            <a:off x="5002305" y="2240280"/>
            <a:ext cx="3447288" cy="658368"/>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Book Antiqua"/>
                <a:ea typeface="Book Antiqua"/>
                <a:cs typeface="Book Antiqua"/>
                <a:sym typeface="Book Antiqua"/>
              </a:defRPr>
            </a:lvl1pPr>
            <a:lvl2pPr marL="457200" marR="0" lvl="1" indent="0" algn="l" rtl="0">
              <a:spcBef>
                <a:spcPts val="400"/>
              </a:spcBef>
              <a:buClr>
                <a:schemeClr val="accent1"/>
              </a:buClr>
              <a:buFont typeface="Noto Sans Symbols"/>
              <a:buNone/>
              <a:defRPr sz="2000" b="1" i="0" u="none" strike="noStrike" cap="none">
                <a:solidFill>
                  <a:srgbClr val="262626"/>
                </a:solidFill>
                <a:latin typeface="Book Antiqua"/>
                <a:ea typeface="Book Antiqua"/>
                <a:cs typeface="Book Antiqua"/>
                <a:sym typeface="Book Antiqua"/>
              </a:defRPr>
            </a:lvl2pPr>
            <a:lvl3pPr marL="914400" marR="0" lvl="2" indent="0" algn="l" rtl="0">
              <a:spcBef>
                <a:spcPts val="360"/>
              </a:spcBef>
              <a:buClr>
                <a:schemeClr val="accent1"/>
              </a:buClr>
              <a:buFont typeface="Noto Sans Symbols"/>
              <a:buNone/>
              <a:defRPr sz="1800" b="1" i="0" u="none" strike="noStrike" cap="none">
                <a:solidFill>
                  <a:srgbClr val="262626"/>
                </a:solidFill>
                <a:latin typeface="Book Antiqua"/>
                <a:ea typeface="Book Antiqua"/>
                <a:cs typeface="Book Antiqua"/>
                <a:sym typeface="Book Antiqua"/>
              </a:defRPr>
            </a:lvl3pPr>
            <a:lvl4pPr marL="1371600" marR="0" lvl="3" indent="0" algn="l" rtl="0">
              <a:spcBef>
                <a:spcPts val="320"/>
              </a:spcBef>
              <a:buClr>
                <a:schemeClr val="accent1"/>
              </a:buClr>
              <a:buFont typeface="Noto Sans Symbols"/>
              <a:buNone/>
              <a:defRPr sz="1600" b="1" i="0" u="none" strike="noStrike" cap="none">
                <a:solidFill>
                  <a:srgbClr val="262626"/>
                </a:solidFill>
                <a:latin typeface="Book Antiqua"/>
                <a:ea typeface="Book Antiqua"/>
                <a:cs typeface="Book Antiqua"/>
                <a:sym typeface="Book Antiqua"/>
              </a:defRPr>
            </a:lvl4pPr>
            <a:lvl5pPr marL="1828800" marR="0" lvl="4" indent="0" algn="l" rtl="0">
              <a:spcBef>
                <a:spcPts val="320"/>
              </a:spcBef>
              <a:buClr>
                <a:schemeClr val="accent1"/>
              </a:buClr>
              <a:buFont typeface="Noto Sans Symbols"/>
              <a:buNone/>
              <a:defRPr sz="1600" b="1" i="0" u="none" strike="noStrike" cap="none">
                <a:solidFill>
                  <a:srgbClr val="262626"/>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1600" b="1" i="0" u="none" strike="noStrike" cap="none">
                <a:solidFill>
                  <a:schemeClr val="dk1"/>
                </a:solidFill>
                <a:latin typeface="Book Antiqua"/>
                <a:ea typeface="Book Antiqua"/>
                <a:cs typeface="Book Antiqua"/>
                <a:sym typeface="Book Antiqua"/>
              </a:defRPr>
            </a:lvl9pPr>
          </a:lstStyle>
          <a:p>
            <a:endParaRPr/>
          </a:p>
        </p:txBody>
      </p:sp>
      <p:sp>
        <p:nvSpPr>
          <p:cNvPr id="64" name="Shape 64"/>
          <p:cNvSpPr txBox="1">
            <a:spLocks noGrp="1"/>
          </p:cNvSpPr>
          <p:nvPr>
            <p:ph type="body" idx="4"/>
          </p:nvPr>
        </p:nvSpPr>
        <p:spPr>
          <a:xfrm>
            <a:off x="4645026" y="2944367"/>
            <a:ext cx="3799728" cy="3172968"/>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4384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2pPr>
            <a:lvl3pPr marL="1143000" marR="0" lvl="2" indent="-25400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3pPr>
            <a:lvl4pPr marL="1508760" marR="0" lvl="3" indent="-22606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80339"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6pPr>
            <a:lvl7pPr marL="2468880" marR="0" lvl="6" indent="-182879"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7pPr>
            <a:lvl8pPr marL="2788920" marR="0" lvl="7" indent="-172720"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8pPr>
            <a:lvl9pPr marL="3108960" marR="0" lvl="8" indent="-175260" algn="l" rtl="0">
              <a:spcBef>
                <a:spcPts val="400"/>
              </a:spcBef>
              <a:buClr>
                <a:schemeClr val="accent1"/>
              </a:buClr>
              <a:buSzPct val="100000"/>
              <a:buFont typeface="Noto Sans Symbols"/>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65" name="Shape 65"/>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6" name="Shape 66"/>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7" name="Shape 67"/>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grpSp>
        <p:nvGrpSpPr>
          <p:cNvPr id="68" name="Shape 68"/>
          <p:cNvGrpSpPr/>
          <p:nvPr/>
        </p:nvGrpSpPr>
        <p:grpSpPr>
          <a:xfrm>
            <a:off x="1172583" y="1392216"/>
            <a:ext cx="6779109" cy="923329"/>
            <a:chOff x="1172583" y="1381458"/>
            <a:chExt cx="6779109" cy="923329"/>
          </a:xfrm>
        </p:grpSpPr>
        <p:sp>
          <p:nvSpPr>
            <p:cNvPr id="69" name="Shape 69"/>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70" name="Shape 70"/>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71" name="Shape 71"/>
            <p:cNvCxnSpPr/>
            <p:nvPr/>
          </p:nvCxnSpPr>
          <p:spPr>
            <a:xfrm rot="10800000">
              <a:off x="4831975" y="1922650"/>
              <a:ext cx="3119718" cy="1587"/>
            </a:xfrm>
            <a:prstGeom prst="straightConnector1">
              <a:avLst/>
            </a:prstGeom>
            <a:noFill/>
            <a:ln w="12700" cap="flat" cmpd="sng">
              <a:solidFill>
                <a:srgbClr val="DBA253"/>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pic>
        <p:nvPicPr>
          <p:cNvPr id="73" name="Shape 73"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4" name="Shape 74"/>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5" name="Shape 75"/>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6" name="Shape 76"/>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u="none">
                <a:solidFill>
                  <a:schemeClr val="lt2"/>
                </a:solidFill>
                <a:latin typeface="Book Antiqua"/>
                <a:ea typeface="Book Antiqua"/>
                <a:cs typeface="Book Antiqua"/>
                <a:sym typeface="Book Antiqua"/>
              </a:rPr>
              <a:t>‹#›</a:t>
            </a:fld>
            <a:endParaRPr lang="en-US" sz="1200" b="0" u="none">
              <a:solidFill>
                <a:schemeClr val="lt2"/>
              </a:solidFill>
              <a:latin typeface="Book Antiqua"/>
              <a:ea typeface="Book Antiqua"/>
              <a:cs typeface="Book Antiqua"/>
              <a:sym typeface="Book Antiqua"/>
            </a:endParaRPr>
          </a:p>
        </p:txBody>
      </p:sp>
      <p:grpSp>
        <p:nvGrpSpPr>
          <p:cNvPr id="77" name="Shape 77"/>
          <p:cNvGrpSpPr/>
          <p:nvPr/>
        </p:nvGrpSpPr>
        <p:grpSpPr>
          <a:xfrm>
            <a:off x="1194100" y="2887529"/>
            <a:ext cx="6779109" cy="923329"/>
            <a:chOff x="1172583" y="1381458"/>
            <a:chExt cx="6779109" cy="923329"/>
          </a:xfrm>
        </p:grpSpPr>
        <p:sp>
          <p:nvSpPr>
            <p:cNvPr id="78" name="Shape 78"/>
            <p:cNvSpPr txBox="1"/>
            <p:nvPr/>
          </p:nvSpPr>
          <p:spPr>
            <a:xfrm>
              <a:off x="4147073" y="1381458"/>
              <a:ext cx="877162" cy="923329"/>
            </a:xfrm>
            <a:prstGeom prst="rect">
              <a:avLst/>
            </a:prstGeom>
            <a:noFill/>
            <a:ln>
              <a:noFill/>
            </a:ln>
            <a:effectLst>
              <a:outerShdw blurRad="38100" dist="12700" dir="16200000" rotWithShape="0">
                <a:srgbClr val="000000">
                  <a:alpha val="29803"/>
                </a:srgbClr>
              </a:outerShdw>
            </a:effectLst>
          </p:spPr>
          <p:txBody>
            <a:bodyPr lIns="91425" tIns="45700" rIns="91425" bIns="45700" anchor="t" anchorCtr="0">
              <a:noAutofit/>
            </a:bodyPr>
            <a:lstStyle/>
            <a:p>
              <a:pPr marL="0" marR="0" lvl="0" indent="0" algn="l" rtl="0">
                <a:spcBef>
                  <a:spcPts val="0"/>
                </a:spcBef>
                <a:buSzPct val="25000"/>
                <a:buNone/>
              </a:pPr>
              <a:r>
                <a:rPr lang="en-US" sz="5400">
                  <a:solidFill>
                    <a:srgbClr val="E1DCA5"/>
                  </a:solidFill>
                  <a:latin typeface="Noto Sans Symbols"/>
                  <a:ea typeface="Noto Sans Symbols"/>
                  <a:cs typeface="Noto Sans Symbols"/>
                  <a:sym typeface="Noto Sans Symbols"/>
                </a:rPr>
                <a:t>❧</a:t>
              </a:r>
            </a:p>
          </p:txBody>
        </p:sp>
        <p:cxnSp>
          <p:nvCxnSpPr>
            <p:cNvPr id="79" name="Shape 79"/>
            <p:cNvCxnSpPr/>
            <p:nvPr/>
          </p:nvCxnSpPr>
          <p:spPr>
            <a:xfrm rot="10800000">
              <a:off x="1172583" y="1925620"/>
              <a:ext cx="3119718" cy="1587"/>
            </a:xfrm>
            <a:prstGeom prst="straightConnector1">
              <a:avLst/>
            </a:prstGeom>
            <a:noFill/>
            <a:ln w="12700" cap="flat" cmpd="sng">
              <a:solidFill>
                <a:srgbClr val="E1DCA5"/>
              </a:solidFill>
              <a:prstDash val="solid"/>
              <a:round/>
              <a:headEnd type="none" w="med" len="med"/>
              <a:tailEnd type="none" w="med" len="med"/>
            </a:ln>
          </p:spPr>
        </p:cxnSp>
        <p:cxnSp>
          <p:nvCxnSpPr>
            <p:cNvPr id="80" name="Shape 80"/>
            <p:cNvCxnSpPr/>
            <p:nvPr/>
          </p:nvCxnSpPr>
          <p:spPr>
            <a:xfrm rot="10800000">
              <a:off x="4831975" y="1922929"/>
              <a:ext cx="3119718" cy="1587"/>
            </a:xfrm>
            <a:prstGeom prst="straightConnector1">
              <a:avLst/>
            </a:prstGeom>
            <a:noFill/>
            <a:ln w="12700" cap="flat" cmpd="sng">
              <a:solidFill>
                <a:srgbClr val="E1DCA5"/>
              </a:solidFill>
              <a:prstDash val="solid"/>
              <a:round/>
              <a:headEnd type="none" w="med" len="med"/>
              <a:tailEnd type="none" w="med" len="med"/>
            </a:ln>
          </p:spPr>
        </p:cxnSp>
      </p:grpSp>
      <p:sp>
        <p:nvSpPr>
          <p:cNvPr id="81" name="Shape 81"/>
          <p:cNvSpPr txBox="1">
            <a:spLocks noGrp="1"/>
          </p:cNvSpPr>
          <p:nvPr>
            <p:ph type="ctrTitle"/>
          </p:nvPr>
        </p:nvSpPr>
        <p:spPr>
          <a:xfrm>
            <a:off x="1183341" y="1387737"/>
            <a:ext cx="6777317" cy="1731981"/>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Book Antiqua"/>
              <a:buNone/>
              <a:defRPr sz="5400" b="0" i="0" u="none" strike="noStrike" cap="none">
                <a:solidFill>
                  <a:schemeClr val="lt1"/>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2" name="Shape 82"/>
          <p:cNvSpPr txBox="1">
            <a:spLocks noGrp="1"/>
          </p:cNvSpPr>
          <p:nvPr>
            <p:ph type="subTitle" idx="1"/>
          </p:nvPr>
        </p:nvSpPr>
        <p:spPr>
          <a:xfrm>
            <a:off x="1371600" y="3767862"/>
            <a:ext cx="6400799" cy="1752600"/>
          </a:xfrm>
          <a:prstGeom prst="rect">
            <a:avLst/>
          </a:prstGeom>
          <a:noFill/>
          <a:ln>
            <a:noFill/>
          </a:ln>
        </p:spPr>
        <p:txBody>
          <a:bodyPr lIns="91425" tIns="91425" rIns="91425" bIns="91425" anchor="t" anchorCtr="0"/>
          <a:lstStyle>
            <a:lvl1pPr marL="0" marR="0" lvl="0" indent="0" algn="ctr" rtl="0">
              <a:spcBef>
                <a:spcPts val="480"/>
              </a:spcBef>
              <a:buClr>
                <a:schemeClr val="accent1"/>
              </a:buClr>
              <a:buFont typeface="Noto Sans Symbols"/>
              <a:buNone/>
              <a:defRPr sz="2400" b="0" i="0" u="none" strike="noStrike" cap="none">
                <a:solidFill>
                  <a:schemeClr val="lt1"/>
                </a:solidFill>
                <a:latin typeface="Book Antiqua"/>
                <a:ea typeface="Book Antiqua"/>
                <a:cs typeface="Book Antiqua"/>
                <a:sym typeface="Book Antiqua"/>
              </a:defRPr>
            </a:lvl1pPr>
            <a:lvl2pPr marL="457200" marR="0" lvl="1" indent="0" algn="ctr" rtl="0">
              <a:spcBef>
                <a:spcPts val="440"/>
              </a:spcBef>
              <a:buClr>
                <a:schemeClr val="accent1"/>
              </a:buClr>
              <a:buFont typeface="Noto Sans Symbols"/>
              <a:buNone/>
              <a:defRPr sz="2200" b="0" i="0" u="none" strike="noStrike" cap="none">
                <a:solidFill>
                  <a:schemeClr val="lt1"/>
                </a:solidFill>
                <a:latin typeface="Book Antiqua"/>
                <a:ea typeface="Book Antiqua"/>
                <a:cs typeface="Book Antiqua"/>
                <a:sym typeface="Book Antiqua"/>
              </a:defRPr>
            </a:lvl2pPr>
            <a:lvl3pPr marL="914400" marR="0" lvl="2" indent="0" algn="ctr" rtl="0">
              <a:spcBef>
                <a:spcPts val="400"/>
              </a:spcBef>
              <a:buClr>
                <a:schemeClr val="accent1"/>
              </a:buClr>
              <a:buFont typeface="Noto Sans Symbols"/>
              <a:buNone/>
              <a:defRPr sz="2000" b="0" i="0" u="none" strike="noStrike" cap="none">
                <a:solidFill>
                  <a:schemeClr val="lt1"/>
                </a:solidFill>
                <a:latin typeface="Book Antiqua"/>
                <a:ea typeface="Book Antiqua"/>
                <a:cs typeface="Book Antiqua"/>
                <a:sym typeface="Book Antiqua"/>
              </a:defRPr>
            </a:lvl3pPr>
            <a:lvl4pPr marL="1371600" marR="0" lvl="3" indent="0" algn="ctr" rtl="0">
              <a:spcBef>
                <a:spcPts val="360"/>
              </a:spcBef>
              <a:buClr>
                <a:schemeClr val="accent1"/>
              </a:buClr>
              <a:buFont typeface="Noto Sans Symbols"/>
              <a:buNone/>
              <a:defRPr sz="1800" b="0" i="0" u="none" strike="noStrike" cap="none">
                <a:solidFill>
                  <a:schemeClr val="lt1"/>
                </a:solidFill>
                <a:latin typeface="Book Antiqua"/>
                <a:ea typeface="Book Antiqua"/>
                <a:cs typeface="Book Antiqua"/>
                <a:sym typeface="Book Antiqua"/>
              </a:defRPr>
            </a:lvl4pPr>
            <a:lvl5pPr marL="1828800" marR="0" lvl="4" indent="0" algn="ctr" rtl="0">
              <a:spcBef>
                <a:spcPts val="320"/>
              </a:spcBef>
              <a:buClr>
                <a:schemeClr val="accent1"/>
              </a:buClr>
              <a:buFont typeface="Noto Sans Symbols"/>
              <a:buNone/>
              <a:defRPr sz="1600" b="0" i="0" u="none" strike="noStrike" cap="none">
                <a:solidFill>
                  <a:schemeClr val="lt1"/>
                </a:solidFill>
                <a:latin typeface="Book Antiqua"/>
                <a:ea typeface="Book Antiqua"/>
                <a:cs typeface="Book Antiqua"/>
                <a:sym typeface="Book Antiqua"/>
              </a:defRPr>
            </a:lvl5pPr>
            <a:lvl6pPr marL="2286000" marR="0" lvl="5"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6pPr>
            <a:lvl7pPr marL="2743200" marR="0" lvl="6"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7pPr>
            <a:lvl8pPr marL="3200400" marR="0" lvl="7"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8pPr>
            <a:lvl9pPr marL="3657600" marR="0" lvl="8" indent="0" algn="ctr" rtl="0">
              <a:spcBef>
                <a:spcPts val="400"/>
              </a:spcBef>
              <a:buClr>
                <a:schemeClr val="accent1"/>
              </a:buClr>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tile tx="0" ty="0" sx="60000" sy="60000" flip="none" algn="tl"/>
        </a:blipFill>
        <a:effectLst/>
      </p:bgPr>
    </p:bg>
    <p:spTree>
      <p:nvGrpSpPr>
        <p:cNvPr id="1" name="Shape 83"/>
        <p:cNvGrpSpPr/>
        <p:nvPr/>
      </p:nvGrpSpPr>
      <p:grpSpPr>
        <a:xfrm>
          <a:off x="0" y="0"/>
          <a:ext cx="0" cy="0"/>
          <a:chOff x="0" y="0"/>
          <a:chExt cx="0" cy="0"/>
        </a:xfrm>
      </p:grpSpPr>
      <p:pic>
        <p:nvPicPr>
          <p:cNvPr id="84" name="Shape 84"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85" name="Shape 85"/>
          <p:cNvGrpSpPr/>
          <p:nvPr/>
        </p:nvGrpSpPr>
        <p:grpSpPr>
          <a:xfrm>
            <a:off x="1172583" y="2887579"/>
            <a:ext cx="6779109" cy="923329"/>
            <a:chOff x="1172583" y="1381458"/>
            <a:chExt cx="6779109" cy="923329"/>
          </a:xfrm>
        </p:grpSpPr>
        <p:sp>
          <p:nvSpPr>
            <p:cNvPr id="86" name="Shape 86"/>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87" name="Shape 87"/>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88" name="Shape 88"/>
            <p:cNvCxnSpPr/>
            <p:nvPr/>
          </p:nvCxnSpPr>
          <p:spPr>
            <a:xfrm rot="10800000">
              <a:off x="4831975" y="1927412"/>
              <a:ext cx="3119718" cy="1587"/>
            </a:xfrm>
            <a:prstGeom prst="straightConnector1">
              <a:avLst/>
            </a:prstGeom>
            <a:noFill/>
            <a:ln w="12700" cap="flat" cmpd="sng">
              <a:solidFill>
                <a:srgbClr val="DBA253"/>
              </a:solidFill>
              <a:prstDash val="solid"/>
              <a:round/>
              <a:headEnd type="none" w="med" len="med"/>
              <a:tailEnd type="none" w="med" len="med"/>
            </a:ln>
          </p:spPr>
        </p:cxnSp>
      </p:grpSp>
      <p:sp>
        <p:nvSpPr>
          <p:cNvPr id="89" name="Shape 89"/>
          <p:cNvSpPr txBox="1">
            <a:spLocks noGrp="1"/>
          </p:cNvSpPr>
          <p:nvPr>
            <p:ph type="title"/>
          </p:nvPr>
        </p:nvSpPr>
        <p:spPr>
          <a:xfrm>
            <a:off x="690039" y="1204857"/>
            <a:ext cx="7754713" cy="1910715"/>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0" name="Shape 90"/>
          <p:cNvSpPr txBox="1">
            <a:spLocks noGrp="1"/>
          </p:cNvSpPr>
          <p:nvPr>
            <p:ph type="body" idx="1"/>
          </p:nvPr>
        </p:nvSpPr>
        <p:spPr>
          <a:xfrm>
            <a:off x="699247" y="3767316"/>
            <a:ext cx="7734746" cy="1500187"/>
          </a:xfrm>
          <a:prstGeom prst="rect">
            <a:avLst/>
          </a:prstGeom>
          <a:noFill/>
          <a:ln>
            <a:noFill/>
          </a:ln>
        </p:spPr>
        <p:txBody>
          <a:bodyPr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chemeClr val="dk2"/>
                </a:solidFill>
                <a:latin typeface="Book Antiqua"/>
                <a:ea typeface="Book Antiqua"/>
                <a:cs typeface="Book Antiqua"/>
                <a:sym typeface="Book Antiqua"/>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Book Antiqua"/>
                <a:ea typeface="Book Antiqua"/>
                <a:cs typeface="Book Antiqua"/>
                <a:sym typeface="Book Antiqua"/>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Book Antiqua"/>
                <a:ea typeface="Book Antiqua"/>
                <a:cs typeface="Book Antiqua"/>
                <a:sym typeface="Book Antiqua"/>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1400" b="0" i="0" u="none" strike="noStrike" cap="none">
                <a:solidFill>
                  <a:srgbClr val="888888"/>
                </a:solidFill>
                <a:latin typeface="Book Antiqua"/>
                <a:ea typeface="Book Antiqua"/>
                <a:cs typeface="Book Antiqua"/>
                <a:sym typeface="Book Antiqua"/>
              </a:defRPr>
            </a:lvl9pPr>
          </a:lstStyle>
          <a:p>
            <a:endParaRPr/>
          </a:p>
        </p:txBody>
      </p:sp>
      <p:sp>
        <p:nvSpPr>
          <p:cNvPr id="91" name="Shape 91"/>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2" name="Shape 92"/>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3" name="Shape 93"/>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6" name="Shape 96"/>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7" name="Shape 97"/>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8" name="Shape 98"/>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grpSp>
        <p:nvGrpSpPr>
          <p:cNvPr id="99" name="Shape 99"/>
          <p:cNvGrpSpPr/>
          <p:nvPr/>
        </p:nvGrpSpPr>
        <p:grpSpPr>
          <a:xfrm>
            <a:off x="1172583" y="1392216"/>
            <a:ext cx="6779109" cy="923329"/>
            <a:chOff x="1172583" y="1381458"/>
            <a:chExt cx="6779109" cy="923329"/>
          </a:xfrm>
        </p:grpSpPr>
        <p:sp>
          <p:nvSpPr>
            <p:cNvPr id="100" name="Shape 100"/>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a:solidFill>
                    <a:srgbClr val="DBA253"/>
                  </a:solidFill>
                  <a:latin typeface="Noto Sans Symbols"/>
                  <a:ea typeface="Noto Sans Symbols"/>
                  <a:cs typeface="Noto Sans Symbols"/>
                  <a:sym typeface="Noto Sans Symbols"/>
                </a:rPr>
                <a:t>❧</a:t>
              </a:r>
            </a:p>
          </p:txBody>
        </p:sp>
        <p:cxnSp>
          <p:nvCxnSpPr>
            <p:cNvPr id="101" name="Shape 101"/>
            <p:cNvCxnSpPr/>
            <p:nvPr/>
          </p:nvCxnSpPr>
          <p:spPr>
            <a:xfrm rot="10800000">
              <a:off x="1172583" y="1925620"/>
              <a:ext cx="3119718" cy="1587"/>
            </a:xfrm>
            <a:prstGeom prst="straightConnector1">
              <a:avLst/>
            </a:prstGeom>
            <a:noFill/>
            <a:ln w="12700" cap="flat" cmpd="sng">
              <a:solidFill>
                <a:srgbClr val="DBA253"/>
              </a:solidFill>
              <a:prstDash val="solid"/>
              <a:round/>
              <a:headEnd type="none" w="med" len="med"/>
              <a:tailEnd type="none" w="med" len="med"/>
            </a:ln>
          </p:spPr>
        </p:cxnSp>
        <p:cxnSp>
          <p:nvCxnSpPr>
            <p:cNvPr id="102" name="Shape 102"/>
            <p:cNvCxnSpPr/>
            <p:nvPr/>
          </p:nvCxnSpPr>
          <p:spPr>
            <a:xfrm rot="10800000">
              <a:off x="4831975" y="1922650"/>
              <a:ext cx="3119718" cy="1587"/>
            </a:xfrm>
            <a:prstGeom prst="straightConnector1">
              <a:avLst/>
            </a:prstGeom>
            <a:noFill/>
            <a:ln w="12700" cap="flat" cmpd="sng">
              <a:solidFill>
                <a:srgbClr val="DBA253"/>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034578" y="1678194"/>
            <a:ext cx="3422482" cy="188692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Book Antiqua"/>
              <a:buNone/>
              <a:defRPr sz="28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5" name="Shape 105"/>
          <p:cNvSpPr txBox="1">
            <a:spLocks noGrp="1"/>
          </p:cNvSpPr>
          <p:nvPr>
            <p:ph type="body" idx="1"/>
          </p:nvPr>
        </p:nvSpPr>
        <p:spPr>
          <a:xfrm>
            <a:off x="692000" y="559397"/>
            <a:ext cx="4116666" cy="5566764"/>
          </a:xfrm>
          <a:prstGeom prst="rect">
            <a:avLst/>
          </a:prstGeom>
          <a:noFill/>
          <a:ln>
            <a:noFill/>
          </a:ln>
        </p:spPr>
        <p:txBody>
          <a:bodyPr lIns="91425" tIns="91425" rIns="91425" bIns="91425" anchor="ctr"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54939" algn="l" rtl="0">
              <a:spcBef>
                <a:spcPts val="400"/>
              </a:spcBef>
              <a:buClr>
                <a:schemeClr val="accent1"/>
              </a:buClr>
              <a:buSzPct val="100000"/>
              <a:buFont typeface="Noto Sans Symbols"/>
              <a:buChar char="❧"/>
              <a:defRPr sz="2000" b="0" i="0" u="none" strike="noStrike" cap="none">
                <a:solidFill>
                  <a:schemeClr val="dk1"/>
                </a:solidFill>
                <a:latin typeface="Book Antiqua"/>
                <a:ea typeface="Book Antiqua"/>
                <a:cs typeface="Book Antiqua"/>
                <a:sym typeface="Book Antiqua"/>
              </a:defRPr>
            </a:lvl6pPr>
            <a:lvl7pPr marL="2468880" marR="0" lvl="6" indent="-157479" algn="l" rtl="0">
              <a:spcBef>
                <a:spcPts val="400"/>
              </a:spcBef>
              <a:buClr>
                <a:schemeClr val="accent1"/>
              </a:buClr>
              <a:buSzPct val="100000"/>
              <a:buFont typeface="Noto Sans Symbols"/>
              <a:buChar char="❧"/>
              <a:defRPr sz="2000" b="0" i="0" u="none" strike="noStrike" cap="none">
                <a:solidFill>
                  <a:schemeClr val="dk1"/>
                </a:solidFill>
                <a:latin typeface="Book Antiqua"/>
                <a:ea typeface="Book Antiqua"/>
                <a:cs typeface="Book Antiqua"/>
                <a:sym typeface="Book Antiqua"/>
              </a:defRPr>
            </a:lvl7pPr>
            <a:lvl8pPr marL="2788920" marR="0" lvl="7" indent="-147320" algn="l" rtl="0">
              <a:spcBef>
                <a:spcPts val="400"/>
              </a:spcBef>
              <a:buClr>
                <a:schemeClr val="accent1"/>
              </a:buClr>
              <a:buSzPct val="100000"/>
              <a:buFont typeface="Noto Sans Symbols"/>
              <a:buChar char="❧"/>
              <a:defRPr sz="2000" b="0" i="0" u="none" strike="noStrike" cap="none">
                <a:solidFill>
                  <a:schemeClr val="dk1"/>
                </a:solidFill>
                <a:latin typeface="Book Antiqua"/>
                <a:ea typeface="Book Antiqua"/>
                <a:cs typeface="Book Antiqua"/>
                <a:sym typeface="Book Antiqua"/>
              </a:defRPr>
            </a:lvl8pPr>
            <a:lvl9pPr marL="3108960" marR="0" lvl="8" indent="-149860" algn="l" rtl="0">
              <a:spcBef>
                <a:spcPts val="400"/>
              </a:spcBef>
              <a:buClr>
                <a:schemeClr val="accent1"/>
              </a:buClr>
              <a:buSzPct val="100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06" name="Shape 106"/>
          <p:cNvSpPr txBox="1">
            <a:spLocks noGrp="1"/>
          </p:cNvSpPr>
          <p:nvPr>
            <p:ph type="body" idx="2"/>
          </p:nvPr>
        </p:nvSpPr>
        <p:spPr>
          <a:xfrm>
            <a:off x="5034578" y="3603812"/>
            <a:ext cx="3411725" cy="2517288"/>
          </a:xfrm>
          <a:prstGeom prst="rect">
            <a:avLst/>
          </a:prstGeom>
          <a:noFill/>
          <a:ln>
            <a:noFill/>
          </a:ln>
        </p:spPr>
        <p:txBody>
          <a:bodyPr lIns="91425" tIns="91425" rIns="91425" bIns="91425" anchor="t" anchorCtr="0"/>
          <a:lstStyle>
            <a:lvl1pPr marL="0" marR="0" lvl="0" indent="0" algn="l" rtl="0">
              <a:spcBef>
                <a:spcPts val="320"/>
              </a:spcBef>
              <a:buClr>
                <a:schemeClr val="accent1"/>
              </a:buClr>
              <a:buFont typeface="Noto Sans Symbols"/>
              <a:buNone/>
              <a:defRPr sz="1600" b="0" i="0" u="none" strike="noStrike" cap="none">
                <a:solidFill>
                  <a:srgbClr val="262626"/>
                </a:solidFill>
                <a:latin typeface="Book Antiqua"/>
                <a:ea typeface="Book Antiqua"/>
                <a:cs typeface="Book Antiqua"/>
                <a:sym typeface="Book Antiqua"/>
              </a:defRPr>
            </a:lvl1pPr>
            <a:lvl2pPr marL="457200" marR="0" lvl="1" indent="0" algn="l" rtl="0">
              <a:spcBef>
                <a:spcPts val="240"/>
              </a:spcBef>
              <a:buClr>
                <a:schemeClr val="accent1"/>
              </a:buClr>
              <a:buFont typeface="Noto Sans Symbols"/>
              <a:buNone/>
              <a:defRPr sz="1200" b="0" i="0" u="none" strike="noStrike" cap="none">
                <a:solidFill>
                  <a:srgbClr val="262626"/>
                </a:solidFill>
                <a:latin typeface="Book Antiqua"/>
                <a:ea typeface="Book Antiqua"/>
                <a:cs typeface="Book Antiqua"/>
                <a:sym typeface="Book Antiqua"/>
              </a:defRPr>
            </a:lvl2pPr>
            <a:lvl3pPr marL="914400" marR="0" lvl="2" indent="0" algn="l" rtl="0">
              <a:spcBef>
                <a:spcPts val="200"/>
              </a:spcBef>
              <a:buClr>
                <a:schemeClr val="accent1"/>
              </a:buClr>
              <a:buFont typeface="Noto Sans Symbols"/>
              <a:buNone/>
              <a:defRPr sz="1000" b="0" i="0" u="none" strike="noStrike" cap="none">
                <a:solidFill>
                  <a:srgbClr val="262626"/>
                </a:solidFill>
                <a:latin typeface="Book Antiqua"/>
                <a:ea typeface="Book Antiqua"/>
                <a:cs typeface="Book Antiqua"/>
                <a:sym typeface="Book Antiqua"/>
              </a:defRPr>
            </a:lvl3pPr>
            <a:lvl4pPr marL="1371600" marR="0" lvl="3" indent="0" algn="l" rtl="0">
              <a:spcBef>
                <a:spcPts val="180"/>
              </a:spcBef>
              <a:buClr>
                <a:schemeClr val="accent1"/>
              </a:buClr>
              <a:buFont typeface="Noto Sans Symbols"/>
              <a:buNone/>
              <a:defRPr sz="900" b="0" i="0" u="none" strike="noStrike" cap="none">
                <a:solidFill>
                  <a:srgbClr val="262626"/>
                </a:solidFill>
                <a:latin typeface="Book Antiqua"/>
                <a:ea typeface="Book Antiqua"/>
                <a:cs typeface="Book Antiqua"/>
                <a:sym typeface="Book Antiqua"/>
              </a:defRPr>
            </a:lvl4pPr>
            <a:lvl5pPr marL="1828800" marR="0" lvl="4" indent="0" algn="l" rtl="0">
              <a:spcBef>
                <a:spcPts val="180"/>
              </a:spcBef>
              <a:buClr>
                <a:schemeClr val="accent1"/>
              </a:buClr>
              <a:buFont typeface="Noto Sans Symbols"/>
              <a:buNone/>
              <a:defRPr sz="900" b="0" i="0" u="none" strike="noStrike" cap="none">
                <a:solidFill>
                  <a:srgbClr val="262626"/>
                </a:solidFill>
                <a:latin typeface="Book Antiqua"/>
                <a:ea typeface="Book Antiqua"/>
                <a:cs typeface="Book Antiqua"/>
                <a:sym typeface="Book Antiqua"/>
              </a:defRPr>
            </a:lvl5pPr>
            <a:lvl6pPr marL="2286000" marR="0" lvl="5"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6pPr>
            <a:lvl7pPr marL="2743200" marR="0" lvl="6"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7pPr>
            <a:lvl8pPr marL="3200400" marR="0" lvl="7"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8pPr>
            <a:lvl9pPr marL="3657600" marR="0" lvl="8" indent="0" algn="l" rtl="0">
              <a:spcBef>
                <a:spcPts val="400"/>
              </a:spcBef>
              <a:buClr>
                <a:schemeClr val="accent1"/>
              </a:buClr>
              <a:buFont typeface="Noto Sans Symbols"/>
              <a:buNone/>
              <a:defRPr sz="900" b="0" i="0" u="none" strike="noStrike" cap="none">
                <a:solidFill>
                  <a:schemeClr val="dk1"/>
                </a:solidFill>
                <a:latin typeface="Book Antiqua"/>
                <a:ea typeface="Book Antiqua"/>
                <a:cs typeface="Book Antiqua"/>
                <a:sym typeface="Book Antiqua"/>
              </a:defRPr>
            </a:lvl9pPr>
          </a:lstStyle>
          <a:p>
            <a:endParaRPr/>
          </a:p>
        </p:txBody>
      </p:sp>
      <p:sp>
        <p:nvSpPr>
          <p:cNvPr id="107" name="Shape 107"/>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8" name="Shape 108"/>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9" name="Shape 109"/>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Book Antiqua"/>
                <a:ea typeface="Book Antiqua"/>
                <a:cs typeface="Book Antiqua"/>
                <a:sym typeface="Book Antiqua"/>
              </a:rPr>
              <a:t>‹#›</a:t>
            </a:fld>
            <a:endParaRPr lang="en-US" sz="1200">
              <a:solidFill>
                <a:schemeClr val="dk2"/>
              </a:solidFill>
              <a:latin typeface="Book Antiqua"/>
              <a:ea typeface="Book Antiqua"/>
              <a:cs typeface="Book Antiqua"/>
              <a:sym typeface="Book Antiqu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0000" sy="60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858000"/>
          </a:xfrm>
          <a:prstGeom prst="rect">
            <a:avLst/>
          </a:prstGeom>
          <a:gradFill>
            <a:gsLst>
              <a:gs pos="0">
                <a:srgbClr val="000000">
                  <a:alpha val="10980"/>
                </a:srgbClr>
              </a:gs>
              <a:gs pos="83000">
                <a:srgbClr val="000000">
                  <a:alpha val="10980"/>
                </a:srgbClr>
              </a:gs>
              <a:gs pos="100000">
                <a:srgbClr val="664515">
                  <a:alpha val="22745"/>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Book Antiqua"/>
              <a:ea typeface="Book Antiqua"/>
              <a:cs typeface="Book Antiqua"/>
              <a:sym typeface="Book Antiqua"/>
            </a:endParaRPr>
          </a:p>
        </p:txBody>
      </p:sp>
      <p:sp>
        <p:nvSpPr>
          <p:cNvPr id="11" name="Shape 11"/>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Book Antiqua"/>
              <a:buNone/>
              <a:defRPr sz="5400" b="0" i="0" u="none" strike="noStrike" cap="none">
                <a:solidFill>
                  <a:schemeClr val="lt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 name="Shape 12"/>
          <p:cNvSpPr txBox="1">
            <a:spLocks noGrp="1"/>
          </p:cNvSpPr>
          <p:nvPr>
            <p:ph type="body" idx="1"/>
          </p:nvPr>
        </p:nvSpPr>
        <p:spPr>
          <a:xfrm>
            <a:off x="699247" y="2248347"/>
            <a:ext cx="7745505" cy="3877815"/>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FEFEFE"/>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FEFEFE"/>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FEFEFE"/>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FEFEFE"/>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FEFEFE"/>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lt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lt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lt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3" name="Shape 13"/>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Shape 14"/>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lt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lt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lt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lt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lt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lt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lt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5" name="Shape 15"/>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Book Antiqua"/>
                <a:ea typeface="Book Antiqua"/>
                <a:cs typeface="Book Antiqua"/>
                <a:sym typeface="Book Antiqua"/>
              </a:rPr>
              <a:t>‹#›</a:t>
            </a:fld>
            <a:endParaRPr lang="en-US" sz="1200" b="0" i="0" u="none" strike="noStrike" cap="none">
              <a:solidFill>
                <a:schemeClr val="lt2"/>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0000" sy="60000" flip="none" algn="tl"/>
        </a:blipFill>
        <a:effectLst/>
      </p:bgPr>
    </p:bg>
    <p:spTree>
      <p:nvGrpSpPr>
        <p:cNvPr id="1" name="Shape 27"/>
        <p:cNvGrpSpPr/>
        <p:nvPr/>
      </p:nvGrpSpPr>
      <p:grpSpPr>
        <a:xfrm>
          <a:off x="0" y="0"/>
          <a:ext cx="0" cy="0"/>
          <a:chOff x="0" y="0"/>
          <a:chExt cx="0" cy="0"/>
        </a:xfrm>
      </p:grpSpPr>
      <p:sp>
        <p:nvSpPr>
          <p:cNvPr id="28" name="Shape 28"/>
          <p:cNvSpPr/>
          <p:nvPr/>
        </p:nvSpPr>
        <p:spPr>
          <a:xfrm>
            <a:off x="0" y="0"/>
            <a:ext cx="9144000" cy="6858000"/>
          </a:xfrm>
          <a:prstGeom prst="rect">
            <a:avLst/>
          </a:prstGeom>
          <a:gradFill>
            <a:gsLst>
              <a:gs pos="0">
                <a:srgbClr val="FFFFFF">
                  <a:alpha val="10980"/>
                </a:srgbClr>
              </a:gs>
              <a:gs pos="83000">
                <a:srgbClr val="FFFFFF">
                  <a:alpha val="10980"/>
                </a:srgbClr>
              </a:gs>
              <a:gs pos="100000">
                <a:srgbClr val="D0C974">
                  <a:alpha val="22745"/>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Book Antiqua"/>
              <a:ea typeface="Book Antiqua"/>
              <a:cs typeface="Book Antiqua"/>
              <a:sym typeface="Book Antiqua"/>
            </a:endParaRPr>
          </a:p>
        </p:txBody>
      </p:sp>
      <p:sp>
        <p:nvSpPr>
          <p:cNvPr id="29" name="Shape 29"/>
          <p:cNvSpPr txBox="1">
            <a:spLocks noGrp="1"/>
          </p:cNvSpPr>
          <p:nvPr>
            <p:ph type="title"/>
          </p:nvPr>
        </p:nvSpPr>
        <p:spPr>
          <a:xfrm>
            <a:off x="688489" y="570156"/>
            <a:ext cx="7756263" cy="105425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Book Antiqua"/>
              <a:buNone/>
              <a:defRPr sz="5400" b="0" i="0" u="none" strike="noStrike" cap="none">
                <a:solidFill>
                  <a:schemeClr val="dk2"/>
                </a:solidFill>
                <a:latin typeface="Book Antiqua"/>
                <a:ea typeface="Book Antiqua"/>
                <a:cs typeface="Book Antiqua"/>
                <a:sym typeface="Book Antiqu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0" name="Shape 30"/>
          <p:cNvSpPr txBox="1">
            <a:spLocks noGrp="1"/>
          </p:cNvSpPr>
          <p:nvPr>
            <p:ph type="body" idx="1"/>
          </p:nvPr>
        </p:nvSpPr>
        <p:spPr>
          <a:xfrm>
            <a:off x="699247" y="2248347"/>
            <a:ext cx="7745505" cy="3877815"/>
          </a:xfrm>
          <a:prstGeom prst="rect">
            <a:avLst/>
          </a:prstGeom>
          <a:noFill/>
          <a:ln>
            <a:noFill/>
          </a:ln>
        </p:spPr>
        <p:txBody>
          <a:bodyPr lIns="91425" tIns="91425" rIns="91425" bIns="91425" anchor="t" anchorCtr="0"/>
          <a:lstStyle>
            <a:lvl1pPr marL="365760" marR="0" lvl="0" indent="-213359" algn="l" rtl="0">
              <a:spcBef>
                <a:spcPts val="480"/>
              </a:spcBef>
              <a:buClr>
                <a:schemeClr val="accent1"/>
              </a:buClr>
              <a:buSzPct val="100000"/>
              <a:buFont typeface="Noto Sans Symbols"/>
              <a:buChar char="❧"/>
              <a:defRPr sz="2400" b="0" i="0" u="none" strike="noStrike" cap="none">
                <a:solidFill>
                  <a:srgbClr val="262626"/>
                </a:solidFill>
                <a:latin typeface="Book Antiqua"/>
                <a:ea typeface="Book Antiqua"/>
                <a:cs typeface="Book Antiqua"/>
                <a:sym typeface="Book Antiqua"/>
              </a:defRPr>
            </a:lvl1pPr>
            <a:lvl2pPr marL="777240" marR="0" lvl="1" indent="-231140" algn="l" rtl="0">
              <a:spcBef>
                <a:spcPts val="440"/>
              </a:spcBef>
              <a:buClr>
                <a:schemeClr val="accent1"/>
              </a:buClr>
              <a:buSzPct val="100000"/>
              <a:buFont typeface="Noto Sans Symbols"/>
              <a:buChar char="❧"/>
              <a:defRPr sz="2200" b="0" i="0" u="none" strike="noStrike" cap="none">
                <a:solidFill>
                  <a:srgbClr val="262626"/>
                </a:solidFill>
                <a:latin typeface="Book Antiqua"/>
                <a:ea typeface="Book Antiqua"/>
                <a:cs typeface="Book Antiqua"/>
                <a:sym typeface="Book Antiqua"/>
              </a:defRPr>
            </a:lvl2pPr>
            <a:lvl3pPr marL="1143000" marR="0" lvl="2" indent="-241300" algn="l" rtl="0">
              <a:spcBef>
                <a:spcPts val="400"/>
              </a:spcBef>
              <a:buClr>
                <a:schemeClr val="accent1"/>
              </a:buClr>
              <a:buSzPct val="100000"/>
              <a:buFont typeface="Noto Sans Symbols"/>
              <a:buChar char="❧"/>
              <a:defRPr sz="2000" b="0" i="0" u="none" strike="noStrike" cap="none">
                <a:solidFill>
                  <a:srgbClr val="262626"/>
                </a:solidFill>
                <a:latin typeface="Book Antiqua"/>
                <a:ea typeface="Book Antiqua"/>
                <a:cs typeface="Book Antiqua"/>
                <a:sym typeface="Book Antiqua"/>
              </a:defRPr>
            </a:lvl3pPr>
            <a:lvl4pPr marL="1508760" marR="0" lvl="3" indent="-213360" algn="l" rtl="0">
              <a:spcBef>
                <a:spcPts val="360"/>
              </a:spcBef>
              <a:buClr>
                <a:schemeClr val="accent1"/>
              </a:buClr>
              <a:buSzPct val="100000"/>
              <a:buFont typeface="Noto Sans Symbols"/>
              <a:buChar char="❧"/>
              <a:defRPr sz="1800" b="0" i="0" u="none" strike="noStrike" cap="none">
                <a:solidFill>
                  <a:srgbClr val="262626"/>
                </a:solidFill>
                <a:latin typeface="Book Antiqua"/>
                <a:ea typeface="Book Antiqua"/>
                <a:cs typeface="Book Antiqua"/>
                <a:sym typeface="Book Antiqua"/>
              </a:defRPr>
            </a:lvl4pPr>
            <a:lvl5pPr marL="1828800" marR="0" lvl="4" indent="-228600" algn="l" rtl="0">
              <a:spcBef>
                <a:spcPts val="320"/>
              </a:spcBef>
              <a:buClr>
                <a:schemeClr val="accent1"/>
              </a:buClr>
              <a:buSzPct val="100000"/>
              <a:buFont typeface="Noto Sans Symbols"/>
              <a:buChar char="❧"/>
              <a:defRPr sz="1600" b="0" i="0" u="none" strike="noStrike" cap="none">
                <a:solidFill>
                  <a:srgbClr val="262626"/>
                </a:solidFill>
                <a:latin typeface="Book Antiqua"/>
                <a:ea typeface="Book Antiqua"/>
                <a:cs typeface="Book Antiqua"/>
                <a:sym typeface="Book Antiqua"/>
              </a:defRPr>
            </a:lvl5pPr>
            <a:lvl6pPr marL="2148840" marR="0" lvl="5" indent="-19303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6pPr>
            <a:lvl7pPr marL="2468880" marR="0" lvl="6" indent="-195579"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7pPr>
            <a:lvl8pPr marL="2788920" marR="0" lvl="7" indent="-18542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8pPr>
            <a:lvl9pPr marL="3108960" marR="0" lvl="8" indent="-187960" algn="l" rtl="0">
              <a:spcBef>
                <a:spcPts val="400"/>
              </a:spcBef>
              <a:buClr>
                <a:schemeClr val="accent1"/>
              </a:buClr>
              <a:buSzPct val="1000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31" name="Shape 31"/>
          <p:cNvSpPr txBox="1">
            <a:spLocks noGrp="1"/>
          </p:cNvSpPr>
          <p:nvPr>
            <p:ph type="dt" idx="10"/>
          </p:nvPr>
        </p:nvSpPr>
        <p:spPr>
          <a:xfrm>
            <a:off x="360378" y="6161442"/>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2" name="Shape 32"/>
          <p:cNvSpPr txBox="1">
            <a:spLocks noGrp="1"/>
          </p:cNvSpPr>
          <p:nvPr>
            <p:ph type="ftr" idx="11"/>
          </p:nvPr>
        </p:nvSpPr>
        <p:spPr>
          <a:xfrm>
            <a:off x="3124200" y="6161442"/>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2"/>
                </a:solidFill>
                <a:latin typeface="Book Antiqua"/>
                <a:ea typeface="Book Antiqua"/>
                <a:cs typeface="Book Antiqua"/>
                <a:sym typeface="Book Antiqua"/>
              </a:defRPr>
            </a:lvl1pPr>
            <a:lvl2pPr marL="457200" marR="0" lvl="1" indent="0" algn="l" rtl="0">
              <a:spcBef>
                <a:spcPts val="0"/>
              </a:spcBef>
              <a:buNone/>
              <a:defRPr sz="1800" b="0" i="0" u="none" strike="noStrike" cap="none">
                <a:solidFill>
                  <a:schemeClr val="dk1"/>
                </a:solidFill>
                <a:latin typeface="Book Antiqua"/>
                <a:ea typeface="Book Antiqua"/>
                <a:cs typeface="Book Antiqua"/>
                <a:sym typeface="Book Antiqua"/>
              </a:defRPr>
            </a:lvl2pPr>
            <a:lvl3pPr marL="914400" marR="0" lvl="2" indent="0" algn="l" rtl="0">
              <a:spcBef>
                <a:spcPts val="0"/>
              </a:spcBef>
              <a:buNone/>
              <a:defRPr sz="1800" b="0" i="0" u="none" strike="noStrike" cap="none">
                <a:solidFill>
                  <a:schemeClr val="dk1"/>
                </a:solidFill>
                <a:latin typeface="Book Antiqua"/>
                <a:ea typeface="Book Antiqua"/>
                <a:cs typeface="Book Antiqua"/>
                <a:sym typeface="Book Antiqua"/>
              </a:defRPr>
            </a:lvl3pPr>
            <a:lvl4pPr marL="1371600" marR="0" lvl="3" indent="0" algn="l" rtl="0">
              <a:spcBef>
                <a:spcPts val="0"/>
              </a:spcBef>
              <a:buNone/>
              <a:defRPr sz="1800" b="0" i="0" u="none" strike="noStrike" cap="none">
                <a:solidFill>
                  <a:schemeClr val="dk1"/>
                </a:solidFill>
                <a:latin typeface="Book Antiqua"/>
                <a:ea typeface="Book Antiqua"/>
                <a:cs typeface="Book Antiqua"/>
                <a:sym typeface="Book Antiqua"/>
              </a:defRPr>
            </a:lvl4pPr>
            <a:lvl5pPr marL="1828800" marR="0" lvl="4" indent="0" algn="l" rtl="0">
              <a:spcBef>
                <a:spcPts val="0"/>
              </a:spcBef>
              <a:buNone/>
              <a:defRPr sz="1800" b="0" i="0" u="none" strike="noStrike" cap="none">
                <a:solidFill>
                  <a:schemeClr val="dk1"/>
                </a:solidFill>
                <a:latin typeface="Book Antiqua"/>
                <a:ea typeface="Book Antiqua"/>
                <a:cs typeface="Book Antiqua"/>
                <a:sym typeface="Book Antiqua"/>
              </a:defRPr>
            </a:lvl5pPr>
            <a:lvl6pPr marL="2286000" marR="0" lvl="5" indent="0" algn="l" rtl="0">
              <a:spcBef>
                <a:spcPts val="0"/>
              </a:spcBef>
              <a:buNone/>
              <a:defRPr sz="1800" b="0" i="0" u="none" strike="noStrike" cap="none">
                <a:solidFill>
                  <a:schemeClr val="dk1"/>
                </a:solidFill>
                <a:latin typeface="Book Antiqua"/>
                <a:ea typeface="Book Antiqua"/>
                <a:cs typeface="Book Antiqua"/>
                <a:sym typeface="Book Antiqua"/>
              </a:defRPr>
            </a:lvl6pPr>
            <a:lvl7pPr marL="2743200" marR="0" lvl="6" indent="0" algn="l" rtl="0">
              <a:spcBef>
                <a:spcPts val="0"/>
              </a:spcBef>
              <a:buNone/>
              <a:defRPr sz="1800" b="0" i="0" u="none" strike="noStrike" cap="none">
                <a:solidFill>
                  <a:schemeClr val="dk1"/>
                </a:solidFill>
                <a:latin typeface="Book Antiqua"/>
                <a:ea typeface="Book Antiqua"/>
                <a:cs typeface="Book Antiqua"/>
                <a:sym typeface="Book Antiqua"/>
              </a:defRPr>
            </a:lvl7pPr>
            <a:lvl8pPr marL="3200400" marR="0" lvl="7" indent="0" algn="l" rtl="0">
              <a:spcBef>
                <a:spcPts val="0"/>
              </a:spcBef>
              <a:buNone/>
              <a:defRPr sz="1800" b="0" i="0" u="none" strike="noStrike" cap="none">
                <a:solidFill>
                  <a:schemeClr val="dk1"/>
                </a:solidFill>
                <a:latin typeface="Book Antiqua"/>
                <a:ea typeface="Book Antiqua"/>
                <a:cs typeface="Book Antiqua"/>
                <a:sym typeface="Book Antiqua"/>
              </a:defRPr>
            </a:lvl8pPr>
            <a:lvl9pPr marL="3657600" marR="0" lvl="8" indent="0" algn="l" rtl="0">
              <a:spcBef>
                <a:spcPts val="0"/>
              </a:spcBef>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3" name="Shape 33"/>
          <p:cNvSpPr txBox="1">
            <a:spLocks noGrp="1"/>
          </p:cNvSpPr>
          <p:nvPr>
            <p:ph type="sldNum" idx="12"/>
          </p:nvPr>
        </p:nvSpPr>
        <p:spPr>
          <a:xfrm>
            <a:off x="6639264" y="6161442"/>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u="none">
                <a:solidFill>
                  <a:schemeClr val="dk2"/>
                </a:solidFill>
                <a:latin typeface="Book Antiqua"/>
                <a:ea typeface="Book Antiqua"/>
                <a:cs typeface="Book Antiqua"/>
                <a:sym typeface="Book Antiqua"/>
              </a:rPr>
              <a:t>‹#›</a:t>
            </a:fld>
            <a:endParaRPr lang="en-US" sz="1200" b="0" u="none">
              <a:solidFill>
                <a:schemeClr val="dk2"/>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9" name="Shape 139"/>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1143000" y="4038600"/>
            <a:ext cx="6777317" cy="909919"/>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Book Antiqua"/>
              <a:buNone/>
            </a:pPr>
            <a:r>
              <a:rPr lang="en-US" sz="4400" b="0" i="0" u="none" strike="noStrike" cap="none">
                <a:solidFill>
                  <a:schemeClr val="lt1"/>
                </a:solidFill>
                <a:latin typeface="Book Antiqua"/>
                <a:ea typeface="Book Antiqua"/>
                <a:cs typeface="Book Antiqua"/>
                <a:sym typeface="Book Antiqua"/>
              </a:rPr>
              <a:t>Annual Next Gen Ozark Meeting</a:t>
            </a:r>
          </a:p>
        </p:txBody>
      </p:sp>
      <p:sp>
        <p:nvSpPr>
          <p:cNvPr id="217" name="Shape 217"/>
          <p:cNvSpPr txBox="1">
            <a:spLocks noGrp="1"/>
          </p:cNvSpPr>
          <p:nvPr>
            <p:ph type="subTitle" idx="1"/>
          </p:nvPr>
        </p:nvSpPr>
        <p:spPr>
          <a:xfrm>
            <a:off x="1371600" y="5257800"/>
            <a:ext cx="6400799" cy="575537"/>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ans Symbols"/>
              <a:buNone/>
            </a:pPr>
            <a:r>
              <a:rPr lang="en-US" sz="2400" b="0" i="0" u="none" strike="noStrike" cap="none">
                <a:solidFill>
                  <a:schemeClr val="lt1"/>
                </a:solidFill>
                <a:latin typeface="Book Antiqua"/>
                <a:ea typeface="Book Antiqua"/>
                <a:cs typeface="Book Antiqua"/>
                <a:sym typeface="Book Antiqua"/>
              </a:rPr>
              <a:t>July 2017</a:t>
            </a:r>
          </a:p>
        </p:txBody>
      </p:sp>
      <p:pic>
        <p:nvPicPr>
          <p:cNvPr id="218" name="Shape 218"/>
          <p:cNvPicPr preferRelativeResize="0"/>
          <p:nvPr/>
        </p:nvPicPr>
        <p:blipFill rotWithShape="1">
          <a:blip r:embed="rId3">
            <a:alphaModFix/>
          </a:blip>
          <a:srcRect/>
          <a:stretch/>
        </p:blipFill>
        <p:spPr>
          <a:xfrm>
            <a:off x="3048000" y="457200"/>
            <a:ext cx="2971799" cy="2514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527656" y="5408392"/>
            <a:ext cx="7767000" cy="644700"/>
          </a:xfrm>
          <a:prstGeom prst="rect">
            <a:avLst/>
          </a:prstGeom>
        </p:spPr>
        <p:txBody>
          <a:bodyPr lIns="91425" tIns="91425" rIns="91425" bIns="91425" anchor="b" anchorCtr="0">
            <a:noAutofit/>
          </a:bodyPr>
          <a:lstStyle/>
          <a:p>
            <a:pPr lvl="0" rtl="0">
              <a:spcBef>
                <a:spcPts val="0"/>
              </a:spcBef>
              <a:buNone/>
            </a:pPr>
            <a:r>
              <a:rPr lang="en-US" sz="3600" b="1"/>
              <a:t>Next Gen Advisory Board 2017</a:t>
            </a:r>
          </a:p>
        </p:txBody>
      </p:sp>
      <p:sp>
        <p:nvSpPr>
          <p:cNvPr id="332" name="Shape 332"/>
          <p:cNvSpPr txBox="1">
            <a:spLocks noGrp="1"/>
          </p:cNvSpPr>
          <p:nvPr>
            <p:ph type="body" idx="1"/>
          </p:nvPr>
        </p:nvSpPr>
        <p:spPr>
          <a:xfrm>
            <a:off x="693889" y="6053105"/>
            <a:ext cx="7756200" cy="804899"/>
          </a:xfrm>
          <a:prstGeom prst="rect">
            <a:avLst/>
          </a:prstGeom>
        </p:spPr>
        <p:txBody>
          <a:bodyPr lIns="91425" tIns="91425" rIns="91425" bIns="91425" anchor="t" anchorCtr="0">
            <a:noAutofit/>
          </a:bodyPr>
          <a:lstStyle/>
          <a:p>
            <a:pPr lvl="0" rtl="0">
              <a:spcBef>
                <a:spcPts val="0"/>
              </a:spcBef>
              <a:buNone/>
            </a:pPr>
            <a:r>
              <a:rPr lang="en-US"/>
              <a:t>Diana Bittner (Chair), Christine Iovaldi (Vice Chair), Makenzie Tracy (Secretary), Natalie Tracy, Nikki Tracy, Jenny Capestrain, Ellie Stamerjohn and Kevin Bird</a:t>
            </a:r>
          </a:p>
        </p:txBody>
      </p:sp>
      <p:pic>
        <p:nvPicPr>
          <p:cNvPr id="333" name="Shape 333"/>
          <p:cNvPicPr preferRelativeResize="0"/>
          <p:nvPr/>
        </p:nvPicPr>
        <p:blipFill>
          <a:blip r:embed="rId3">
            <a:alphaModFix/>
          </a:blip>
          <a:stretch>
            <a:fillRect/>
          </a:stretch>
        </p:blipFill>
        <p:spPr>
          <a:xfrm rot="-400837">
            <a:off x="3759262" y="325200"/>
            <a:ext cx="1303774" cy="2316522"/>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4" name="Shape 334"/>
          <p:cNvPicPr preferRelativeResize="0"/>
          <p:nvPr/>
        </p:nvPicPr>
        <p:blipFill rotWithShape="1">
          <a:blip r:embed="rId4">
            <a:alphaModFix/>
          </a:blip>
          <a:srcRect b="21764"/>
          <a:stretch/>
        </p:blipFill>
        <p:spPr>
          <a:xfrm rot="-649390">
            <a:off x="2049407" y="3186629"/>
            <a:ext cx="1287737" cy="1791916"/>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5" name="Shape 335"/>
          <p:cNvPicPr preferRelativeResize="0"/>
          <p:nvPr/>
        </p:nvPicPr>
        <p:blipFill rotWithShape="1">
          <a:blip r:embed="rId5">
            <a:alphaModFix/>
          </a:blip>
          <a:srcRect l="12441" b="27225"/>
          <a:stretch/>
        </p:blipFill>
        <p:spPr>
          <a:xfrm rot="415010">
            <a:off x="5726200" y="2955762"/>
            <a:ext cx="1387701" cy="2051662"/>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6" name="Shape 336"/>
          <p:cNvPicPr preferRelativeResize="0"/>
          <p:nvPr/>
        </p:nvPicPr>
        <p:blipFill rotWithShape="1">
          <a:blip r:embed="rId6">
            <a:alphaModFix/>
          </a:blip>
          <a:srcRect l="11925" t="5992" b="10079"/>
          <a:stretch/>
        </p:blipFill>
        <p:spPr>
          <a:xfrm rot="644824">
            <a:off x="5643989" y="480824"/>
            <a:ext cx="1303776" cy="2209624"/>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7" name="Shape 337"/>
          <p:cNvPicPr preferRelativeResize="0"/>
          <p:nvPr/>
        </p:nvPicPr>
        <p:blipFill rotWithShape="1">
          <a:blip r:embed="rId7">
            <a:alphaModFix/>
          </a:blip>
          <a:srcRect r="5347" b="15261"/>
          <a:stretch/>
        </p:blipFill>
        <p:spPr>
          <a:xfrm>
            <a:off x="1793887" y="378648"/>
            <a:ext cx="1387700" cy="2209620"/>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8" name="Shape 338"/>
          <p:cNvPicPr preferRelativeResize="0"/>
          <p:nvPr/>
        </p:nvPicPr>
        <p:blipFill rotWithShape="1">
          <a:blip r:embed="rId8">
            <a:alphaModFix/>
          </a:blip>
          <a:srcRect t="11516" b="20219"/>
          <a:stretch/>
        </p:blipFill>
        <p:spPr>
          <a:xfrm rot="8">
            <a:off x="3703459" y="2792627"/>
            <a:ext cx="1555102" cy="2065322"/>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39" name="Shape 339"/>
          <p:cNvPicPr preferRelativeResize="0"/>
          <p:nvPr/>
        </p:nvPicPr>
        <p:blipFill rotWithShape="1">
          <a:blip r:embed="rId9">
            <a:alphaModFix/>
          </a:blip>
          <a:srcRect b="10841"/>
          <a:stretch/>
        </p:blipFill>
        <p:spPr>
          <a:xfrm rot="-726461">
            <a:off x="318473" y="1742672"/>
            <a:ext cx="1277200" cy="2025507"/>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sp>
        <p:nvSpPr>
          <p:cNvPr id="340" name="Shape 340"/>
          <p:cNvSpPr/>
          <p:nvPr/>
        </p:nvSpPr>
        <p:spPr>
          <a:xfrm rot="867634">
            <a:off x="7488274" y="304057"/>
            <a:ext cx="1601433" cy="1444413"/>
          </a:xfrm>
          <a:prstGeom prst="wedgeRoundRectCallout">
            <a:avLst>
              <a:gd name="adj1" fmla="val -20833"/>
              <a:gd name="adj2" fmla="val 62500"/>
              <a:gd name="adj3" fmla="val 0"/>
            </a:avLst>
          </a:prstGeom>
          <a:solidFill>
            <a:schemeClr val="accent1"/>
          </a:solidFill>
          <a:ln w="19050" cap="flat" cmpd="sng">
            <a:solidFill>
              <a:srgbClr val="4C1E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Book Antiqua"/>
                <a:ea typeface="Book Antiqua"/>
                <a:cs typeface="Book Antiqua"/>
                <a:sym typeface="Book Antiqua"/>
              </a:rPr>
              <a:t>HELP! I’m surrounded by beautiful women!</a:t>
            </a:r>
          </a:p>
        </p:txBody>
      </p:sp>
      <p:pic>
        <p:nvPicPr>
          <p:cNvPr id="341" name="Shape 341"/>
          <p:cNvPicPr preferRelativeResize="0"/>
          <p:nvPr/>
        </p:nvPicPr>
        <p:blipFill rotWithShape="1">
          <a:blip r:embed="rId10">
            <a:alphaModFix/>
          </a:blip>
          <a:srcRect t="15371" r="18969" b="11741"/>
          <a:stretch/>
        </p:blipFill>
        <p:spPr>
          <a:xfrm>
            <a:off x="7333187" y="2087537"/>
            <a:ext cx="1387700" cy="2220229"/>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381000" y="2111699"/>
            <a:ext cx="8382000" cy="4585500"/>
          </a:xfrm>
          <a:prstGeom prst="rect">
            <a:avLst/>
          </a:prstGeom>
          <a:noFill/>
          <a:ln>
            <a:noFill/>
          </a:ln>
        </p:spPr>
        <p:txBody>
          <a:bodyPr lIns="91425" tIns="45700" rIns="91425" bIns="45700" anchor="t" anchorCtr="0">
            <a:noAutofit/>
          </a:bodyPr>
          <a:lstStyle/>
          <a:p>
            <a:pPr marL="365760" marR="0" lvl="0" indent="-387032" algn="l" rtl="0">
              <a:spcBef>
                <a:spcPts val="0"/>
              </a:spcBef>
              <a:spcAft>
                <a:spcPts val="0"/>
              </a:spcAft>
              <a:buClr>
                <a:schemeClr val="accent1"/>
              </a:buClr>
              <a:buSzPct val="100000"/>
              <a:buFont typeface="Noto Sans Symbols"/>
              <a:buChar char="❧"/>
            </a:pPr>
            <a:r>
              <a:rPr lang="en-US" sz="2000" b="1" i="0" u="none" strike="noStrike" cap="none">
                <a:solidFill>
                  <a:srgbClr val="262626"/>
                </a:solidFill>
                <a:latin typeface="Book Antiqua"/>
                <a:ea typeface="Book Antiqua"/>
                <a:cs typeface="Book Antiqua"/>
                <a:sym typeface="Book Antiqua"/>
              </a:rPr>
              <a:t>Mission Statement: </a:t>
            </a:r>
            <a:r>
              <a:rPr lang="en-US" sz="2000" b="0" i="0" u="none" strike="noStrike" cap="none">
                <a:solidFill>
                  <a:srgbClr val="262626"/>
                </a:solidFill>
                <a:latin typeface="Book Antiqua"/>
                <a:ea typeface="Book Antiqua"/>
                <a:cs typeface="Book Antiqua"/>
                <a:sym typeface="Book Antiqua"/>
              </a:rPr>
              <a:t>The Next Generation Advisory Board exists to cultivate an understanding of philanthropy and build leadership skills in the next generations. The board will actively listen to all generations offering opportunities, education and support to fulfill the Tracy Family Foundation’s vision for the family.</a:t>
            </a:r>
          </a:p>
          <a:p>
            <a:pPr marL="365760" marR="0" lvl="1" indent="-365760" algn="l" rtl="0">
              <a:spcBef>
                <a:spcPts val="407"/>
              </a:spcBef>
              <a:spcAft>
                <a:spcPts val="0"/>
              </a:spcAft>
              <a:buClr>
                <a:schemeClr val="accent1"/>
              </a:buClr>
              <a:buSzPct val="101750"/>
              <a:buFont typeface="Noto Sans Symbols"/>
              <a:buChar char="❧"/>
            </a:pPr>
            <a:r>
              <a:rPr lang="en-US" sz="2035" b="1"/>
              <a:t>Special Impact Grant 2016-2017 </a:t>
            </a:r>
          </a:p>
          <a:p>
            <a:pPr marR="0" lvl="2" algn="l" rtl="0">
              <a:spcBef>
                <a:spcPts val="407"/>
              </a:spcBef>
              <a:spcAft>
                <a:spcPts val="0"/>
              </a:spcAft>
              <a:buClr>
                <a:schemeClr val="accent1"/>
              </a:buClr>
              <a:buSzPct val="101750"/>
              <a:buFont typeface="Noto Sans Symbols"/>
            </a:pPr>
            <a:r>
              <a:rPr lang="en-US" sz="2035"/>
              <a:t>Annual Budget:</a:t>
            </a:r>
            <a:r>
              <a:rPr lang="en-US" sz="2035" b="1"/>
              <a:t> $50,000</a:t>
            </a:r>
          </a:p>
          <a:p>
            <a:pPr marR="0" lvl="2" algn="l" rtl="0">
              <a:spcBef>
                <a:spcPts val="407"/>
              </a:spcBef>
              <a:spcAft>
                <a:spcPts val="0"/>
              </a:spcAft>
              <a:buClr>
                <a:schemeClr val="accent1"/>
              </a:buClr>
              <a:buSzPct val="101750"/>
              <a:buFont typeface="Noto Sans Symbols"/>
            </a:pPr>
            <a:r>
              <a:rPr lang="en-US" sz="2035" i="0" u="none" strike="noStrike" cap="none">
                <a:solidFill>
                  <a:srgbClr val="262626"/>
                </a:solidFill>
              </a:rPr>
              <a:t>201</a:t>
            </a:r>
            <a:r>
              <a:rPr lang="en-US" sz="2035"/>
              <a:t>6</a:t>
            </a:r>
            <a:r>
              <a:rPr lang="en-US" sz="2035" i="0" u="none" strike="noStrike" cap="none">
                <a:solidFill>
                  <a:srgbClr val="262626"/>
                </a:solidFill>
              </a:rPr>
              <a:t> SIG Focus Area:</a:t>
            </a:r>
            <a:r>
              <a:rPr lang="en-US" sz="2035" b="1" i="0" u="none" strike="noStrike" cap="none">
                <a:solidFill>
                  <a:srgbClr val="262626"/>
                </a:solidFill>
                <a:latin typeface="Book Antiqua"/>
                <a:ea typeface="Book Antiqua"/>
                <a:cs typeface="Book Antiqua"/>
                <a:sym typeface="Book Antiqua"/>
              </a:rPr>
              <a:t> Elderly and Mental Health </a:t>
            </a:r>
          </a:p>
          <a:p>
            <a:pPr marR="0" lvl="2" algn="l" rtl="0">
              <a:spcBef>
                <a:spcPts val="407"/>
              </a:spcBef>
              <a:spcAft>
                <a:spcPts val="0"/>
              </a:spcAft>
              <a:buClr>
                <a:schemeClr val="accent1"/>
              </a:buClr>
              <a:buSzPct val="101750"/>
              <a:buFont typeface="Noto Sans Symbols"/>
            </a:pPr>
            <a:r>
              <a:rPr lang="en-US" sz="2035"/>
              <a:t>Awarded Grantees: </a:t>
            </a:r>
            <a:r>
              <a:rPr lang="en-US" sz="2035" b="1"/>
              <a:t>Search and Care</a:t>
            </a:r>
            <a:r>
              <a:rPr lang="en-US" sz="2035"/>
              <a:t> in </a:t>
            </a:r>
            <a:r>
              <a:rPr lang="en-US" sz="2035" b="0" i="0" u="none" strike="noStrike" cap="none">
                <a:solidFill>
                  <a:srgbClr val="262626"/>
                </a:solidFill>
                <a:latin typeface="Book Antiqua"/>
                <a:ea typeface="Book Antiqua"/>
                <a:cs typeface="Book Antiqua"/>
                <a:sym typeface="Book Antiqua"/>
              </a:rPr>
              <a:t>New York, NY and </a:t>
            </a:r>
            <a:r>
              <a:rPr lang="en-US" sz="2035" b="1"/>
              <a:t>Bessie’s Hope </a:t>
            </a:r>
            <a:r>
              <a:rPr lang="en-US" sz="2035"/>
              <a:t>in Denver, CO</a:t>
            </a:r>
            <a:r>
              <a:rPr lang="en-US" sz="2035" b="1"/>
              <a:t> </a:t>
            </a:r>
            <a:r>
              <a:rPr lang="en-US" sz="2035"/>
              <a:t>and</a:t>
            </a:r>
            <a:r>
              <a:rPr lang="en-US" sz="2035" b="1" i="0" u="none" strike="noStrike" cap="none">
                <a:solidFill>
                  <a:srgbClr val="262626"/>
                </a:solidFill>
                <a:latin typeface="Book Antiqua"/>
                <a:ea typeface="Book Antiqua"/>
                <a:cs typeface="Book Antiqua"/>
                <a:sym typeface="Book Antiqua"/>
              </a:rPr>
              <a:t> </a:t>
            </a:r>
            <a:r>
              <a:rPr lang="en-US" sz="2035" b="1"/>
              <a:t>Great Circle</a:t>
            </a:r>
            <a:r>
              <a:rPr lang="en-US" sz="2035" b="0" i="0" u="none" strike="noStrike" cap="none">
                <a:solidFill>
                  <a:srgbClr val="262626"/>
                </a:solidFill>
                <a:latin typeface="Book Antiqua"/>
                <a:ea typeface="Book Antiqua"/>
                <a:cs typeface="Book Antiqua"/>
                <a:sym typeface="Book Antiqua"/>
              </a:rPr>
              <a:t>, </a:t>
            </a:r>
            <a:r>
              <a:rPr lang="en-US" sz="2035"/>
              <a:t>St. Louis MO</a:t>
            </a:r>
          </a:p>
          <a:p>
            <a:pPr marR="0" lvl="2" algn="l" rtl="0">
              <a:spcBef>
                <a:spcPts val="407"/>
              </a:spcBef>
              <a:buClr>
                <a:schemeClr val="accent1"/>
              </a:buClr>
              <a:buSzPct val="101750"/>
              <a:buFont typeface="Noto Sans Symbols"/>
            </a:pPr>
            <a:r>
              <a:rPr lang="en-US" sz="2035"/>
              <a:t>2017 SIG Focus Area: </a:t>
            </a:r>
            <a:r>
              <a:rPr lang="en-US" sz="2035" b="1"/>
              <a:t>Families of Children with Special Needs/Disabilities</a:t>
            </a:r>
          </a:p>
          <a:p>
            <a:pPr marR="0" lvl="3" algn="l" rtl="0">
              <a:spcBef>
                <a:spcPts val="407"/>
              </a:spcBef>
              <a:buSzPct val="101750"/>
            </a:pPr>
            <a:r>
              <a:rPr lang="en-US" sz="2035"/>
              <a:t># of 3G Organizations Submitted: </a:t>
            </a:r>
            <a:r>
              <a:rPr lang="en-US" sz="2035" b="1"/>
              <a:t>5</a:t>
            </a:r>
          </a:p>
        </p:txBody>
      </p:sp>
      <p:sp>
        <p:nvSpPr>
          <p:cNvPr id="347" name="Shape 347"/>
          <p:cNvSpPr txBox="1">
            <a:spLocks noGrp="1"/>
          </p:cNvSpPr>
          <p:nvPr>
            <p:ph type="title"/>
          </p:nvPr>
        </p:nvSpPr>
        <p:spPr>
          <a:xfrm>
            <a:off x="688489" y="570156"/>
            <a:ext cx="7756200" cy="1054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5400" b="0" i="0" u="none" strike="noStrike" cap="none">
                <a:solidFill>
                  <a:schemeClr val="dk2"/>
                </a:solidFill>
                <a:latin typeface="Book Antiqua"/>
                <a:ea typeface="Book Antiqua"/>
                <a:cs typeface="Book Antiqua"/>
                <a:sym typeface="Book Antiqua"/>
              </a:rPr>
              <a:t>NGAB Update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688489" y="570156"/>
            <a:ext cx="7756200" cy="1054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4400"/>
              <a:t>3G</a:t>
            </a:r>
            <a:r>
              <a:rPr lang="en-US" sz="4400" b="0" i="0" u="none" strike="noStrike" cap="none">
                <a:solidFill>
                  <a:schemeClr val="dk2"/>
                </a:solidFill>
                <a:latin typeface="Book Antiqua"/>
                <a:ea typeface="Book Antiqua"/>
                <a:cs typeface="Book Antiqua"/>
                <a:sym typeface="Book Antiqua"/>
              </a:rPr>
              <a:t> Grant Program Opportunities</a:t>
            </a:r>
          </a:p>
        </p:txBody>
      </p:sp>
      <p:sp>
        <p:nvSpPr>
          <p:cNvPr id="354" name="Shape 354"/>
          <p:cNvSpPr txBox="1">
            <a:spLocks noGrp="1"/>
          </p:cNvSpPr>
          <p:nvPr>
            <p:ph type="body" idx="1"/>
          </p:nvPr>
        </p:nvSpPr>
        <p:spPr>
          <a:xfrm>
            <a:off x="688500" y="1810025"/>
            <a:ext cx="4267200" cy="482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262626"/>
                </a:solidFill>
                <a:latin typeface="Book Antiqua"/>
                <a:ea typeface="Book Antiqua"/>
                <a:cs typeface="Book Antiqua"/>
                <a:sym typeface="Book Antiqua"/>
              </a:rPr>
              <a:t>     </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Next Generation Grant Program</a:t>
            </a:r>
          </a:p>
          <a:p>
            <a:pPr marL="777240" marR="0" lvl="1" indent="-370840" algn="l" rtl="0">
              <a:spcBef>
                <a:spcPts val="280"/>
              </a:spcBef>
              <a:spcAft>
                <a:spcPts val="0"/>
              </a:spcAft>
              <a:buClr>
                <a:schemeClr val="accent1"/>
              </a:buClr>
              <a:buSzPct val="100000"/>
              <a:buFont typeface="Noto Sans Symbols"/>
              <a:buChar char="❧"/>
            </a:pPr>
            <a:r>
              <a:rPr lang="en-US" sz="1400" b="0" i="0" u="none" strike="noStrike" cap="none">
                <a:solidFill>
                  <a:srgbClr val="262626"/>
                </a:solidFill>
                <a:latin typeface="Book Antiqua"/>
                <a:ea typeface="Book Antiqua"/>
                <a:cs typeface="Book Antiqua"/>
                <a:sym typeface="Book Antiqua"/>
              </a:rPr>
              <a:t>3G/4Gs</a:t>
            </a:r>
            <a:r>
              <a:rPr lang="en-US" sz="1400" b="1" i="0" u="none" strike="noStrike" cap="none">
                <a:solidFill>
                  <a:srgbClr val="262626"/>
                </a:solidFill>
                <a:latin typeface="Book Antiqua"/>
                <a:ea typeface="Book Antiqua"/>
                <a:cs typeface="Book Antiqua"/>
                <a:sym typeface="Book Antiqua"/>
              </a:rPr>
              <a:t> </a:t>
            </a:r>
            <a:r>
              <a:rPr lang="en-US" sz="1400" b="0" i="0" u="none" strike="noStrike" cap="none">
                <a:solidFill>
                  <a:srgbClr val="262626"/>
                </a:solidFill>
                <a:latin typeface="Book Antiqua"/>
                <a:ea typeface="Book Antiqua"/>
                <a:cs typeface="Book Antiqua"/>
                <a:sym typeface="Book Antiqua"/>
              </a:rPr>
              <a:t>ages 5-30 are eligible</a:t>
            </a:r>
          </a:p>
          <a:p>
            <a:pPr marL="777240" marR="0" lvl="1" indent="-370840" algn="l" rtl="0">
              <a:spcBef>
                <a:spcPts val="280"/>
              </a:spcBef>
              <a:spcAft>
                <a:spcPts val="0"/>
              </a:spcAft>
              <a:buClr>
                <a:schemeClr val="accent1"/>
              </a:buClr>
              <a:buSzPct val="100000"/>
              <a:buFont typeface="Noto Sans Symbols"/>
              <a:buChar char="❧"/>
            </a:pPr>
            <a:r>
              <a:rPr lang="en-US" sz="1400"/>
              <a:t>Age 5-17 = $1,000 to give</a:t>
            </a:r>
          </a:p>
          <a:p>
            <a:pPr marL="777240" marR="0" lvl="1" indent="-370840" algn="l" rtl="0">
              <a:spcBef>
                <a:spcPts val="280"/>
              </a:spcBef>
              <a:spcAft>
                <a:spcPts val="0"/>
              </a:spcAft>
              <a:buClr>
                <a:schemeClr val="accent1"/>
              </a:buClr>
              <a:buSzPct val="100000"/>
              <a:buFont typeface="Noto Sans Symbols"/>
              <a:buChar char="❧"/>
            </a:pPr>
            <a:r>
              <a:rPr lang="en-US" sz="1400"/>
              <a:t>Age 18-30 = $3,000 to give</a:t>
            </a:r>
          </a:p>
          <a:p>
            <a:pPr marL="777240" marR="0" lvl="1" indent="-370840" algn="l" rtl="0">
              <a:spcBef>
                <a:spcPts val="280"/>
              </a:spcBef>
              <a:spcAft>
                <a:spcPts val="0"/>
              </a:spcAft>
              <a:buClr>
                <a:schemeClr val="accent1"/>
              </a:buClr>
              <a:buSzPct val="100000"/>
              <a:buFont typeface="Noto Sans Symbols"/>
              <a:buChar char="❧"/>
            </a:pPr>
            <a:r>
              <a:rPr lang="en-US" sz="1400"/>
              <a:t>V</a:t>
            </a:r>
            <a:r>
              <a:rPr lang="en-US" sz="1400" b="0" i="0" u="none" strike="noStrike" cap="none">
                <a:solidFill>
                  <a:srgbClr val="262626"/>
                </a:solidFill>
                <a:latin typeface="Book Antiqua"/>
                <a:ea typeface="Book Antiqua"/>
                <a:cs typeface="Book Antiqua"/>
                <a:sym typeface="Book Antiqua"/>
              </a:rPr>
              <a:t>olunteer hours = </a:t>
            </a:r>
            <a:r>
              <a:rPr lang="en-US" sz="1400"/>
              <a:t>extra funding</a:t>
            </a:r>
          </a:p>
          <a:p>
            <a:pPr marL="777240" marR="0" lvl="1" indent="-370840" algn="l" rtl="0">
              <a:spcBef>
                <a:spcPts val="280"/>
              </a:spcBef>
              <a:spcAft>
                <a:spcPts val="0"/>
              </a:spcAft>
              <a:buClr>
                <a:schemeClr val="accent1"/>
              </a:buClr>
              <a:buSzPct val="100000"/>
              <a:buFont typeface="Noto Sans Symbols"/>
              <a:buChar char="❧"/>
            </a:pPr>
            <a:r>
              <a:rPr lang="en-US" sz="1400"/>
              <a:t>3G Participation in 2016:  37 out of 44 Road to 100% participation!!</a:t>
            </a:r>
          </a:p>
          <a:p>
            <a:pPr lvl="0" indent="0" rtl="0">
              <a:spcBef>
                <a:spcPts val="0"/>
              </a:spcBef>
              <a:buClr>
                <a:schemeClr val="accent1"/>
              </a:buClr>
              <a:buSzPct val="100000"/>
              <a:buFont typeface="Noto Sans Symbols"/>
              <a:buChar char="❧"/>
            </a:pPr>
            <a:r>
              <a:rPr lang="en-US" sz="1600" b="1"/>
              <a:t>Matching Grant Program</a:t>
            </a:r>
            <a:r>
              <a:rPr lang="en-US" sz="1600"/>
              <a:t> </a:t>
            </a:r>
          </a:p>
          <a:p>
            <a:pPr lvl="1" indent="406400" rtl="0">
              <a:spcBef>
                <a:spcPts val="280"/>
              </a:spcBef>
              <a:buClr>
                <a:schemeClr val="accent1"/>
              </a:buClr>
              <a:buSzPct val="100000"/>
              <a:buFont typeface="Noto Sans Symbols"/>
              <a:buChar char="❧"/>
            </a:pPr>
            <a:r>
              <a:rPr lang="en-US" sz="1400"/>
              <a:t>3Gs &amp; 4Gs age 16 and older are eligible</a:t>
            </a:r>
          </a:p>
          <a:p>
            <a:pPr lvl="1" indent="406400" rtl="0">
              <a:spcBef>
                <a:spcPts val="280"/>
              </a:spcBef>
              <a:buClr>
                <a:schemeClr val="accent1"/>
              </a:buClr>
              <a:buSzPct val="100000"/>
              <a:buFont typeface="Noto Sans Symbols"/>
              <a:buChar char="❧"/>
            </a:pPr>
            <a:r>
              <a:rPr lang="en-US" sz="1400"/>
              <a:t>$50 minimum, TFF will match personal donation at 1:1, 2:1, or 3:1 </a:t>
            </a:r>
          </a:p>
          <a:p>
            <a:pPr lvl="1" indent="406400" rtl="0">
              <a:spcBef>
                <a:spcPts val="280"/>
              </a:spcBef>
              <a:buClr>
                <a:schemeClr val="accent1"/>
              </a:buClr>
              <a:buSzPct val="100000"/>
              <a:buFont typeface="Noto Sans Symbols"/>
              <a:buChar char="❧"/>
            </a:pPr>
            <a:r>
              <a:rPr lang="en-US" sz="1400"/>
              <a:t>3G Participation in 2016: 16 out of 51 </a:t>
            </a:r>
          </a:p>
          <a:p>
            <a:pPr marL="457200" lvl="0" indent="0" rtl="0">
              <a:spcBef>
                <a:spcPts val="280"/>
              </a:spcBef>
              <a:buNone/>
            </a:pPr>
            <a:r>
              <a:rPr lang="en-US" sz="1400"/>
              <a:t>        Road to 100% participation!!</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Formal Funding Grant Program</a:t>
            </a:r>
          </a:p>
          <a:p>
            <a:pPr marL="777240" marR="0" lvl="1" indent="-370840" algn="l" rtl="0">
              <a:spcBef>
                <a:spcPts val="280"/>
              </a:spcBef>
              <a:spcAft>
                <a:spcPts val="0"/>
              </a:spcAft>
              <a:buClr>
                <a:schemeClr val="accent1"/>
              </a:buClr>
              <a:buSzPct val="100000"/>
              <a:buFont typeface="Noto Sans Symbols"/>
              <a:buChar char="❧"/>
            </a:pPr>
            <a:r>
              <a:rPr lang="en-US" sz="1400" b="0" i="0" u="none" strike="noStrike" cap="none">
                <a:solidFill>
                  <a:srgbClr val="262626"/>
                </a:solidFill>
                <a:latin typeface="Book Antiqua"/>
                <a:ea typeface="Book Antiqua"/>
                <a:cs typeface="Book Antiqua"/>
                <a:sym typeface="Book Antiqua"/>
              </a:rPr>
              <a:t>Family Invitation Grant Program</a:t>
            </a:r>
          </a:p>
          <a:p>
            <a:pPr marL="777240" marR="0" lvl="1" indent="-370840" algn="l" rtl="0">
              <a:spcBef>
                <a:spcPts val="280"/>
              </a:spcBef>
              <a:spcAft>
                <a:spcPts val="0"/>
              </a:spcAft>
              <a:buClr>
                <a:schemeClr val="accent1"/>
              </a:buClr>
              <a:buSzPct val="100000"/>
              <a:buFont typeface="Noto Sans Symbols"/>
              <a:buChar char="❧"/>
            </a:pPr>
            <a:r>
              <a:rPr lang="en-US" sz="1400" b="0" i="0" u="none" strike="noStrike" cap="none">
                <a:solidFill>
                  <a:srgbClr val="262626"/>
                </a:solidFill>
                <a:latin typeface="Book Antiqua"/>
                <a:ea typeface="Book Antiqua"/>
                <a:cs typeface="Book Antiqua"/>
                <a:sym typeface="Book Antiqua"/>
              </a:rPr>
              <a:t>3Gs age 30 and older are eligible </a:t>
            </a:r>
          </a:p>
          <a:p>
            <a:pPr lvl="1" indent="406400" rtl="0">
              <a:spcBef>
                <a:spcPts val="280"/>
              </a:spcBef>
              <a:buClr>
                <a:schemeClr val="accent1"/>
              </a:buClr>
              <a:buSzPct val="100000"/>
              <a:buFont typeface="Noto Sans Symbols"/>
              <a:buChar char="❧"/>
            </a:pPr>
            <a:r>
              <a:rPr lang="en-US" sz="1400"/>
              <a:t>3G Participation in 2016: 6 out of 19 </a:t>
            </a:r>
          </a:p>
          <a:p>
            <a:pPr marL="457200" lvl="0" indent="0" rtl="0">
              <a:spcBef>
                <a:spcPts val="280"/>
              </a:spcBef>
              <a:buNone/>
            </a:pPr>
            <a:r>
              <a:rPr lang="en-US" sz="1400"/>
              <a:t>       Road to 100% participation!!</a:t>
            </a:r>
          </a:p>
          <a:p>
            <a:pPr lvl="0" indent="0" rtl="0">
              <a:spcBef>
                <a:spcPts val="320"/>
              </a:spcBef>
              <a:buClr>
                <a:schemeClr val="accent1"/>
              </a:buClr>
              <a:buSzPct val="100000"/>
              <a:buFont typeface="Noto Sans Symbols"/>
              <a:buChar char="❧"/>
            </a:pPr>
            <a:r>
              <a:rPr lang="en-US" sz="1600" b="1"/>
              <a:t>Questions?!</a:t>
            </a:r>
          </a:p>
        </p:txBody>
      </p:sp>
      <p:sp>
        <p:nvSpPr>
          <p:cNvPr id="355" name="Shape 355"/>
          <p:cNvSpPr txBox="1"/>
          <p:nvPr/>
        </p:nvSpPr>
        <p:spPr>
          <a:xfrm>
            <a:off x="6451000" y="5305125"/>
            <a:ext cx="2390700" cy="1213800"/>
          </a:xfrm>
          <a:prstGeom prst="rect">
            <a:avLst/>
          </a:prstGeom>
          <a:noFill/>
          <a:ln>
            <a:noFill/>
          </a:ln>
        </p:spPr>
        <p:txBody>
          <a:bodyPr lIns="91425" tIns="91425" rIns="91425" bIns="91425" anchor="ctr" anchorCtr="0">
            <a:noAutofit/>
          </a:bodyPr>
          <a:lstStyle/>
          <a:p>
            <a:pPr marL="411480" lvl="1" indent="-5080" rtl="0">
              <a:spcBef>
                <a:spcPts val="280"/>
              </a:spcBef>
              <a:buNone/>
            </a:pPr>
            <a:r>
              <a:rPr lang="en-US">
                <a:latin typeface="Permanent Marker"/>
                <a:ea typeface="Permanent Marker"/>
                <a:cs typeface="Permanent Marker"/>
                <a:sym typeface="Permanent Marker"/>
              </a:rPr>
              <a:t>All Grant Programs must be in keeping with the TFF Mission Statement and the values of </a:t>
            </a:r>
          </a:p>
          <a:p>
            <a:pPr marL="411480" lvl="1" indent="-5080" rtl="0">
              <a:spcBef>
                <a:spcPts val="280"/>
              </a:spcBef>
              <a:buNone/>
            </a:pPr>
            <a:r>
              <a:rPr lang="en-US">
                <a:latin typeface="Permanent Marker"/>
                <a:ea typeface="Permanent Marker"/>
                <a:cs typeface="Permanent Marker"/>
                <a:sym typeface="Permanent Marker"/>
              </a:rPr>
              <a:t>Robert &amp; Dorothy Tracy. </a:t>
            </a:r>
          </a:p>
        </p:txBody>
      </p:sp>
      <p:pic>
        <p:nvPicPr>
          <p:cNvPr id="356" name="Shape 356"/>
          <p:cNvPicPr preferRelativeResize="0"/>
          <p:nvPr/>
        </p:nvPicPr>
        <p:blipFill>
          <a:blip r:embed="rId3">
            <a:alphaModFix/>
          </a:blip>
          <a:stretch>
            <a:fillRect/>
          </a:stretch>
        </p:blipFill>
        <p:spPr>
          <a:xfrm>
            <a:off x="5371224" y="4498150"/>
            <a:ext cx="1191425" cy="2118108"/>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57" name="Shape 357"/>
          <p:cNvPicPr preferRelativeResize="0"/>
          <p:nvPr/>
        </p:nvPicPr>
        <p:blipFill rotWithShape="1">
          <a:blip r:embed="rId4">
            <a:alphaModFix/>
          </a:blip>
          <a:srcRect t="12064"/>
          <a:stretch/>
        </p:blipFill>
        <p:spPr>
          <a:xfrm>
            <a:off x="5392925" y="2214275"/>
            <a:ext cx="1181799" cy="1848350"/>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58" name="Shape 358"/>
          <p:cNvPicPr preferRelativeResize="0"/>
          <p:nvPr/>
        </p:nvPicPr>
        <p:blipFill>
          <a:blip r:embed="rId5">
            <a:alphaModFix/>
          </a:blip>
          <a:stretch>
            <a:fillRect/>
          </a:stretch>
        </p:blipFill>
        <p:spPr>
          <a:xfrm>
            <a:off x="7047600" y="2708950"/>
            <a:ext cx="1191425" cy="2119125"/>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9250" y="2087450"/>
            <a:ext cx="7745400" cy="4529100"/>
          </a:xfrm>
          <a:prstGeom prst="rect">
            <a:avLst/>
          </a:prstGeom>
        </p:spPr>
        <p:txBody>
          <a:bodyPr lIns="91425" tIns="91425" rIns="91425" bIns="91425" anchor="t" anchorCtr="0">
            <a:noAutofit/>
          </a:bodyPr>
          <a:lstStyle/>
          <a:p>
            <a:pPr marL="365760" marR="0" lvl="0" indent="-346710" algn="l" rtl="0">
              <a:lnSpc>
                <a:spcPct val="100000"/>
              </a:lnSpc>
              <a:spcBef>
                <a:spcPts val="320"/>
              </a:spcBef>
              <a:spcAft>
                <a:spcPts val="0"/>
              </a:spcAft>
              <a:buSzPct val="100000"/>
            </a:pPr>
            <a:r>
              <a:rPr lang="en-US" sz="1300" b="1"/>
              <a:t>What is it?</a:t>
            </a:r>
            <a:r>
              <a:rPr lang="en-US" sz="1300"/>
              <a:t> An invitation to apply for a Formal Funding Grant from TFF</a:t>
            </a:r>
          </a:p>
          <a:p>
            <a:pPr marL="365760" marR="0" lvl="0" indent="-346710" algn="l" rtl="0">
              <a:lnSpc>
                <a:spcPct val="100000"/>
              </a:lnSpc>
              <a:spcBef>
                <a:spcPts val="320"/>
              </a:spcBef>
              <a:spcAft>
                <a:spcPts val="0"/>
              </a:spcAft>
              <a:buSzPct val="100000"/>
            </a:pPr>
            <a:r>
              <a:rPr lang="en-US" sz="1300" b="1"/>
              <a:t>Who can I invite? </a:t>
            </a:r>
            <a:r>
              <a:rPr lang="en-US" sz="1300"/>
              <a:t>A 501c3 organization within 50 mi. of where you live</a:t>
            </a:r>
          </a:p>
          <a:p>
            <a:pPr marL="365760" marR="0" lvl="0" indent="-346710" algn="l" rtl="0">
              <a:lnSpc>
                <a:spcPct val="100000"/>
              </a:lnSpc>
              <a:spcBef>
                <a:spcPts val="320"/>
              </a:spcBef>
              <a:spcAft>
                <a:spcPts val="0"/>
              </a:spcAft>
              <a:buSzPct val="100000"/>
            </a:pPr>
            <a:r>
              <a:rPr lang="en-US" sz="1300" b="1"/>
              <a:t>Who is eligible?</a:t>
            </a:r>
            <a:r>
              <a:rPr lang="en-US" sz="1300"/>
              <a:t> 2G and 3G Tracy Family Members age 30 and older whose primary residence are not located in the Illinois counties of Adams, Brown, Cass, Greene, Hancock, McDonough, Morgan, Pike, Schuyler, or Scott.</a:t>
            </a:r>
          </a:p>
          <a:p>
            <a:pPr marL="365760" marR="0" lvl="0" indent="-346710" algn="l" rtl="0">
              <a:lnSpc>
                <a:spcPct val="100000"/>
              </a:lnSpc>
              <a:spcBef>
                <a:spcPts val="320"/>
              </a:spcBef>
              <a:spcAft>
                <a:spcPts val="0"/>
              </a:spcAft>
              <a:buSzPct val="100000"/>
            </a:pPr>
            <a:r>
              <a:rPr lang="en-US" sz="1300"/>
              <a:t> </a:t>
            </a:r>
            <a:r>
              <a:rPr lang="en-US" sz="1300" b="1"/>
              <a:t>Are there any requirements?</a:t>
            </a:r>
            <a:r>
              <a:rPr lang="en-US" sz="1300"/>
              <a:t> YES! So glad you asked!</a:t>
            </a:r>
          </a:p>
          <a:p>
            <a:pPr marR="0" lvl="1" indent="412750" algn="l" rtl="0">
              <a:lnSpc>
                <a:spcPct val="100000"/>
              </a:lnSpc>
              <a:spcBef>
                <a:spcPts val="320"/>
              </a:spcBef>
              <a:spcAft>
                <a:spcPts val="0"/>
              </a:spcAft>
              <a:buSzPct val="100000"/>
            </a:pPr>
            <a:r>
              <a:rPr lang="en-US" sz="1300"/>
              <a:t>Just like the 3G Grant, you can only invite one organization per year</a:t>
            </a:r>
          </a:p>
          <a:p>
            <a:pPr marR="0" lvl="1" indent="412750" algn="l" rtl="0">
              <a:lnSpc>
                <a:spcPct val="100000"/>
              </a:lnSpc>
              <a:spcBef>
                <a:spcPts val="320"/>
              </a:spcBef>
              <a:spcAft>
                <a:spcPts val="0"/>
              </a:spcAft>
              <a:buSzPct val="100000"/>
            </a:pPr>
            <a:r>
              <a:rPr lang="en-US" sz="1300"/>
              <a:t>The grant request must fall within the TFF Focus Areas: Education, Leadership, or Youth &amp; Families</a:t>
            </a:r>
          </a:p>
          <a:p>
            <a:pPr marR="0" lvl="1" indent="412750" algn="l" rtl="0">
              <a:lnSpc>
                <a:spcPct val="100000"/>
              </a:lnSpc>
              <a:spcBef>
                <a:spcPts val="320"/>
              </a:spcBef>
              <a:spcAft>
                <a:spcPts val="0"/>
              </a:spcAft>
              <a:buSzPct val="100000"/>
            </a:pPr>
            <a:r>
              <a:rPr lang="en-US" sz="1300"/>
              <a:t>A site visit is required, unless TFF has funded the organization in the past or the grant request is 5K</a:t>
            </a:r>
          </a:p>
          <a:p>
            <a:pPr marL="365760" marR="0" lvl="0" indent="-346710" algn="l" rtl="0">
              <a:lnSpc>
                <a:spcPct val="100000"/>
              </a:lnSpc>
              <a:spcBef>
                <a:spcPts val="320"/>
              </a:spcBef>
              <a:spcAft>
                <a:spcPts val="0"/>
              </a:spcAft>
              <a:buSzPct val="100000"/>
            </a:pPr>
            <a:r>
              <a:rPr lang="en-US" sz="1300" b="1"/>
              <a:t>What is the maximum amount the invited organization can apply for?</a:t>
            </a:r>
          </a:p>
          <a:p>
            <a:pPr lvl="1" indent="412750" rtl="0">
              <a:spcBef>
                <a:spcPts val="320"/>
              </a:spcBef>
              <a:buSzPct val="100000"/>
            </a:pPr>
            <a:r>
              <a:rPr lang="en-US" sz="1300"/>
              <a:t>Age 30-39: $5000/year, Age 40 and older: $15,000/year</a:t>
            </a:r>
          </a:p>
          <a:p>
            <a:pPr lvl="0" indent="19050" rtl="0">
              <a:spcBef>
                <a:spcPts val="320"/>
              </a:spcBef>
              <a:buSzPct val="100000"/>
            </a:pPr>
            <a:r>
              <a:rPr lang="en-US" sz="1300" b="1"/>
              <a:t>Can I invite the same organization year after year?</a:t>
            </a:r>
            <a:r>
              <a:rPr lang="en-US" sz="1300"/>
              <a:t> Yes </a:t>
            </a:r>
          </a:p>
          <a:p>
            <a:pPr lvl="0" indent="19050" rtl="0">
              <a:spcBef>
                <a:spcPts val="320"/>
              </a:spcBef>
              <a:buSzPct val="100000"/>
            </a:pPr>
            <a:r>
              <a:rPr lang="en-US" sz="1300" b="1"/>
              <a:t>What is the process?</a:t>
            </a:r>
            <a:r>
              <a:rPr lang="en-US" sz="1300"/>
              <a:t> Submit Organization Name and Project to Aunt Jean requesting confirmation that this is a qualifying organization and the request is within keeping of the required Focus Areas. Then, if approved, extend invitation to Organization.</a:t>
            </a:r>
          </a:p>
          <a:p>
            <a:pPr lvl="0" indent="19050" rtl="0">
              <a:spcBef>
                <a:spcPts val="320"/>
              </a:spcBef>
              <a:buSzPct val="100000"/>
            </a:pPr>
            <a:r>
              <a:rPr lang="en-US" sz="1300" b="1"/>
              <a:t>What is the deadline to apply?</a:t>
            </a:r>
            <a:r>
              <a:rPr lang="en-US" sz="1300"/>
              <a:t> Eligible family members need to submit a Request to Invite to Aunt Jean by April 1, Aug. 1, or Dec. 1. The process to invite an organization to apply for funding needs to begin at least 4 months prior to the preferred review month (March, July, or November).</a:t>
            </a:r>
            <a:r>
              <a:rPr lang="en-US" sz="1300">
                <a:solidFill>
                  <a:srgbClr val="FF0000"/>
                </a:solidFill>
                <a:highlight>
                  <a:srgbClr val="FFFFFF"/>
                </a:highlight>
                <a:latin typeface="Times New Roman"/>
                <a:ea typeface="Times New Roman"/>
                <a:cs typeface="Times New Roman"/>
                <a:sym typeface="Times New Roman"/>
              </a:rPr>
              <a:t> </a:t>
            </a:r>
          </a:p>
          <a:p>
            <a:pPr lvl="0" rtl="0">
              <a:spcBef>
                <a:spcPts val="0"/>
              </a:spcBef>
              <a:buNone/>
            </a:pPr>
            <a:r>
              <a:rPr lang="en-US" sz="1600"/>
              <a:t> </a:t>
            </a:r>
          </a:p>
          <a:p>
            <a:pPr lvl="0" rtl="0">
              <a:spcBef>
                <a:spcPts val="0"/>
              </a:spcBef>
              <a:buNone/>
            </a:pPr>
            <a:endParaRPr/>
          </a:p>
        </p:txBody>
      </p:sp>
      <p:sp>
        <p:nvSpPr>
          <p:cNvPr id="365" name="Shape 365"/>
          <p:cNvSpPr txBox="1">
            <a:spLocks noGrp="1"/>
          </p:cNvSpPr>
          <p:nvPr>
            <p:ph type="title"/>
          </p:nvPr>
        </p:nvSpPr>
        <p:spPr>
          <a:xfrm>
            <a:off x="1523200" y="802997"/>
            <a:ext cx="6097500" cy="1047300"/>
          </a:xfrm>
          <a:prstGeom prst="rect">
            <a:avLst/>
          </a:prstGeom>
        </p:spPr>
        <p:txBody>
          <a:bodyPr lIns="91425" tIns="91425" rIns="91425" bIns="91425" anchor="ctr" anchorCtr="0">
            <a:noAutofit/>
          </a:bodyPr>
          <a:lstStyle/>
          <a:p>
            <a:pPr lvl="0" rtl="0">
              <a:spcBef>
                <a:spcPts val="0"/>
              </a:spcBef>
              <a:buNone/>
            </a:pPr>
            <a:r>
              <a:rPr lang="en-US" sz="3000" b="1"/>
              <a:t>Teachable Moment #1</a:t>
            </a:r>
          </a:p>
          <a:p>
            <a:pPr lvl="0" rtl="0">
              <a:spcBef>
                <a:spcPts val="0"/>
              </a:spcBef>
              <a:buNone/>
            </a:pPr>
            <a:r>
              <a:rPr lang="en-US" sz="3600"/>
              <a:t>Family Invitation Grants</a:t>
            </a:r>
          </a:p>
          <a:p>
            <a:pPr lvl="0" rtl="0">
              <a:spcBef>
                <a:spcPts val="0"/>
              </a:spcBef>
              <a:buNone/>
            </a:pPr>
            <a:endParaRPr sz="24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99250" y="2031249"/>
            <a:ext cx="7745400" cy="4746300"/>
          </a:xfrm>
          <a:prstGeom prst="rect">
            <a:avLst/>
          </a:prstGeom>
        </p:spPr>
        <p:txBody>
          <a:bodyPr lIns="91425" tIns="91425" rIns="91425" bIns="91425" anchor="t" anchorCtr="0">
            <a:noAutofit/>
          </a:bodyPr>
          <a:lstStyle/>
          <a:p>
            <a:pPr lvl="0" indent="0" rtl="0">
              <a:spcBef>
                <a:spcPts val="320"/>
              </a:spcBef>
              <a:buSzPct val="100000"/>
            </a:pPr>
            <a:r>
              <a:rPr lang="en-US" sz="1600" b="1"/>
              <a:t>What questions should I ask on a Site Visit?</a:t>
            </a:r>
          </a:p>
          <a:p>
            <a:pPr lvl="1" indent="406400" rtl="0">
              <a:spcBef>
                <a:spcPts val="280"/>
              </a:spcBef>
              <a:buSzPct val="100000"/>
            </a:pPr>
            <a:r>
              <a:rPr lang="en-US" sz="1400"/>
              <a:t>The WHO?!</a:t>
            </a:r>
          </a:p>
          <a:p>
            <a:pPr lvl="2" rtl="0">
              <a:spcBef>
                <a:spcPts val="280"/>
              </a:spcBef>
              <a:buSzPct val="100000"/>
            </a:pPr>
            <a:r>
              <a:rPr lang="en-US" sz="1400"/>
              <a:t>Who is your organization?</a:t>
            </a:r>
          </a:p>
          <a:p>
            <a:pPr lvl="2" rtl="0">
              <a:spcBef>
                <a:spcPts val="280"/>
              </a:spcBef>
              <a:buSzPct val="100000"/>
            </a:pPr>
            <a:r>
              <a:rPr lang="en-US" sz="1400"/>
              <a:t>Who do you help?</a:t>
            </a:r>
          </a:p>
          <a:p>
            <a:pPr lvl="1" indent="406400" rtl="0">
              <a:spcBef>
                <a:spcPts val="280"/>
              </a:spcBef>
              <a:buSzPct val="100000"/>
            </a:pPr>
            <a:r>
              <a:rPr lang="en-US" sz="1400"/>
              <a:t>The WHAT?!</a:t>
            </a:r>
          </a:p>
          <a:p>
            <a:pPr lvl="2" rtl="0">
              <a:spcBef>
                <a:spcPts val="280"/>
              </a:spcBef>
            </a:pPr>
            <a:r>
              <a:rPr lang="en-US" sz="1400"/>
              <a:t>What do you do for others? </a:t>
            </a:r>
          </a:p>
          <a:p>
            <a:pPr lvl="2" rtl="0">
              <a:spcBef>
                <a:spcPts val="280"/>
              </a:spcBef>
            </a:pPr>
            <a:r>
              <a:rPr lang="en-US" sz="1400"/>
              <a:t>What programs do you have? </a:t>
            </a:r>
          </a:p>
          <a:p>
            <a:pPr lvl="1" indent="406400" rtl="0">
              <a:spcBef>
                <a:spcPts val="280"/>
              </a:spcBef>
              <a:buSzPct val="100000"/>
            </a:pPr>
            <a:r>
              <a:rPr lang="en-US" sz="1400"/>
              <a:t>The WHERE?!</a:t>
            </a:r>
          </a:p>
          <a:p>
            <a:pPr lvl="2" rtl="0">
              <a:spcBef>
                <a:spcPts val="280"/>
              </a:spcBef>
              <a:buSzPct val="100000"/>
            </a:pPr>
            <a:r>
              <a:rPr lang="en-US" sz="1400"/>
              <a:t>What geographic areas do you serve?</a:t>
            </a:r>
          </a:p>
          <a:p>
            <a:pPr lvl="2" rtl="0">
              <a:spcBef>
                <a:spcPts val="280"/>
              </a:spcBef>
              <a:buSzPct val="100000"/>
            </a:pPr>
            <a:r>
              <a:rPr lang="en-US" sz="1400"/>
              <a:t>Do you have any other locations in the U.S?</a:t>
            </a:r>
          </a:p>
          <a:p>
            <a:pPr lvl="1" indent="406400" rtl="0">
              <a:spcBef>
                <a:spcPts val="280"/>
              </a:spcBef>
              <a:buSzPct val="100000"/>
            </a:pPr>
            <a:r>
              <a:rPr lang="en-US" sz="1400"/>
              <a:t>The WHY?!</a:t>
            </a:r>
          </a:p>
          <a:p>
            <a:pPr lvl="2" rtl="0">
              <a:spcBef>
                <a:spcPts val="280"/>
              </a:spcBef>
              <a:buSzPct val="100000"/>
            </a:pPr>
            <a:r>
              <a:rPr lang="en-US" sz="1400"/>
              <a:t>Why does the organization exist? Ask about the history and who started it. </a:t>
            </a:r>
          </a:p>
          <a:p>
            <a:pPr lvl="1" indent="406400" rtl="0">
              <a:spcBef>
                <a:spcPts val="280"/>
              </a:spcBef>
              <a:buSzPct val="100000"/>
            </a:pPr>
            <a:r>
              <a:rPr lang="en-US" sz="1400"/>
              <a:t>HOW CAN I HELP?!</a:t>
            </a:r>
          </a:p>
          <a:p>
            <a:pPr lvl="2" rtl="0">
              <a:spcBef>
                <a:spcPts val="280"/>
              </a:spcBef>
              <a:buSzPct val="100000"/>
            </a:pPr>
            <a:r>
              <a:rPr lang="en-US" sz="1400"/>
              <a:t>What are your funding needs?</a:t>
            </a:r>
          </a:p>
          <a:p>
            <a:pPr lvl="2" rtl="0">
              <a:spcBef>
                <a:spcPts val="280"/>
              </a:spcBef>
              <a:buSzPct val="100000"/>
            </a:pPr>
            <a:r>
              <a:rPr lang="en-US" sz="1400"/>
              <a:t>If not me, then who? What are you main funding sources?</a:t>
            </a:r>
          </a:p>
          <a:p>
            <a:pPr marL="0" lvl="0" indent="0" rtl="0">
              <a:spcBef>
                <a:spcPts val="280"/>
              </a:spcBef>
              <a:buNone/>
            </a:pPr>
            <a:r>
              <a:rPr lang="en-US" sz="1400"/>
              <a:t>      </a:t>
            </a:r>
            <a:r>
              <a:rPr lang="en-US" sz="1800" b="1" i="1"/>
              <a:t>Don’t forget to pick up a business card and brochure!</a:t>
            </a:r>
          </a:p>
          <a:p>
            <a:pPr lvl="0" rtl="0">
              <a:spcBef>
                <a:spcPts val="0"/>
              </a:spcBef>
              <a:buNone/>
            </a:pPr>
            <a:endParaRPr/>
          </a:p>
          <a:p>
            <a:pPr lvl="0" rtl="0">
              <a:spcBef>
                <a:spcPts val="0"/>
              </a:spcBef>
              <a:buNone/>
            </a:pPr>
            <a:endParaRPr/>
          </a:p>
        </p:txBody>
      </p:sp>
      <p:sp>
        <p:nvSpPr>
          <p:cNvPr id="372" name="Shape 372"/>
          <p:cNvSpPr txBox="1">
            <a:spLocks noGrp="1"/>
          </p:cNvSpPr>
          <p:nvPr>
            <p:ph type="title"/>
          </p:nvPr>
        </p:nvSpPr>
        <p:spPr>
          <a:xfrm>
            <a:off x="1523250" y="372270"/>
            <a:ext cx="6097500" cy="1437900"/>
          </a:xfrm>
          <a:prstGeom prst="rect">
            <a:avLst/>
          </a:prstGeom>
        </p:spPr>
        <p:txBody>
          <a:bodyPr lIns="91425" tIns="91425" rIns="91425" bIns="91425" anchor="ctr" anchorCtr="0">
            <a:noAutofit/>
          </a:bodyPr>
          <a:lstStyle/>
          <a:p>
            <a:pPr lvl="0" rtl="0">
              <a:spcBef>
                <a:spcPts val="0"/>
              </a:spcBef>
              <a:buNone/>
            </a:pPr>
            <a:r>
              <a:rPr lang="en-US" sz="3000" b="1"/>
              <a:t>Teachable Moment #2</a:t>
            </a:r>
          </a:p>
          <a:p>
            <a:pPr lvl="0" rtl="0">
              <a:spcBef>
                <a:spcPts val="0"/>
              </a:spcBef>
              <a:buNone/>
            </a:pPr>
            <a:r>
              <a:rPr lang="en-US" sz="3600"/>
              <a:t>Site Visits</a:t>
            </a:r>
          </a:p>
          <a:p>
            <a:pPr lvl="0" rtl="0">
              <a:spcBef>
                <a:spcPts val="0"/>
              </a:spcBef>
              <a:buNone/>
            </a:pPr>
            <a:r>
              <a:rPr lang="en-US" sz="2400" i="1"/>
              <a:t>Led by: Gracie and Katelyn Schmidt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688489" y="570156"/>
            <a:ext cx="7756200" cy="1054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5000" b="0" i="0" u="none" strike="noStrike" cap="none">
                <a:solidFill>
                  <a:schemeClr val="dk2"/>
                </a:solidFill>
                <a:latin typeface="Book Antiqua"/>
                <a:ea typeface="Book Antiqua"/>
                <a:cs typeface="Book Antiqua"/>
                <a:sym typeface="Book Antiqua"/>
              </a:rPr>
              <a:t>Our Growing Numbers</a:t>
            </a:r>
          </a:p>
          <a:p>
            <a:pPr marL="0" marR="0" lvl="0" indent="0" algn="ctr" rtl="0">
              <a:spcBef>
                <a:spcPts val="0"/>
              </a:spcBef>
              <a:buClr>
                <a:schemeClr val="dk2"/>
              </a:buClr>
              <a:buSzPct val="25000"/>
              <a:buFont typeface="Book Antiqua"/>
              <a:buNone/>
            </a:pPr>
            <a:r>
              <a:rPr lang="en-US" sz="1400"/>
              <a:t>as of 6/21/17</a:t>
            </a:r>
          </a:p>
        </p:txBody>
      </p:sp>
      <p:sp>
        <p:nvSpPr>
          <p:cNvPr id="378" name="Shape 378"/>
          <p:cNvSpPr txBox="1">
            <a:spLocks noGrp="1"/>
          </p:cNvSpPr>
          <p:nvPr>
            <p:ph type="body" idx="1"/>
          </p:nvPr>
        </p:nvSpPr>
        <p:spPr>
          <a:xfrm>
            <a:off x="685800" y="2240280"/>
            <a:ext cx="3804000" cy="3877200"/>
          </a:xfrm>
          <a:prstGeom prst="rect">
            <a:avLst/>
          </a:prstGeom>
          <a:noFill/>
          <a:ln>
            <a:noFill/>
          </a:ln>
        </p:spPr>
        <p:txBody>
          <a:bodyPr lIns="91425" tIns="45700" rIns="91425" bIns="45700" anchor="t" anchorCtr="0">
            <a:noAutofit/>
          </a:bodyPr>
          <a:lstStyle/>
          <a:p>
            <a:pPr marL="365760" marR="0" lvl="0" indent="-365760" algn="l" rtl="0">
              <a:lnSpc>
                <a:spcPct val="90000"/>
              </a:lnSpc>
              <a:spcBef>
                <a:spcPts val="0"/>
              </a:spcBef>
              <a:spcAft>
                <a:spcPts val="0"/>
              </a:spcAft>
              <a:buClr>
                <a:schemeClr val="accent1"/>
              </a:buClr>
              <a:buSzPct val="102000"/>
              <a:buFont typeface="Noto Sans Symbols"/>
              <a:buChar char="❧"/>
            </a:pPr>
            <a:r>
              <a:rPr lang="en-US" sz="2040" b="1" i="0" u="none" strike="noStrike" cap="none">
                <a:solidFill>
                  <a:srgbClr val="262626"/>
                </a:solidFill>
                <a:latin typeface="Book Antiqua"/>
                <a:ea typeface="Book Antiqua"/>
                <a:cs typeface="Book Antiqua"/>
                <a:sym typeface="Book Antiqua"/>
              </a:rPr>
              <a:t>Third Generation</a:t>
            </a:r>
          </a:p>
          <a:p>
            <a:pPr marL="777240" marR="0" lvl="1" indent="-370840" algn="l" rtl="0">
              <a:lnSpc>
                <a:spcPct val="90000"/>
              </a:lnSpc>
              <a:spcBef>
                <a:spcPts val="374"/>
              </a:spcBef>
              <a:spcAft>
                <a:spcPts val="0"/>
              </a:spcAft>
              <a:buClr>
                <a:schemeClr val="accent1"/>
              </a:buClr>
              <a:buSzPct val="98421"/>
              <a:buFont typeface="Noto Sans Symbols"/>
              <a:buChar char="❧"/>
            </a:pPr>
            <a:r>
              <a:rPr lang="en-US" sz="1870"/>
              <a:t>59</a:t>
            </a:r>
            <a:r>
              <a:rPr lang="en-US" sz="1870" b="0" i="0" u="none" strike="noStrike" cap="none">
                <a:solidFill>
                  <a:srgbClr val="262626"/>
                </a:solidFill>
                <a:latin typeface="Book Antiqua"/>
                <a:ea typeface="Book Antiqua"/>
                <a:cs typeface="Book Antiqua"/>
                <a:sym typeface="Book Antiqua"/>
              </a:rPr>
              <a:t> 3Gs (47 3G descendants and 1</a:t>
            </a:r>
            <a:r>
              <a:rPr lang="en-US" sz="1870"/>
              <a:t>2</a:t>
            </a:r>
            <a:r>
              <a:rPr lang="en-US" sz="1870" b="0" i="0" u="none" strike="noStrike" cap="none">
                <a:solidFill>
                  <a:srgbClr val="262626"/>
                </a:solidFill>
                <a:latin typeface="Book Antiqua"/>
                <a:ea typeface="Book Antiqua"/>
                <a:cs typeface="Book Antiqua"/>
                <a:sym typeface="Book Antiqua"/>
              </a:rPr>
              <a:t> 3G in-laws)</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30 years of age and older – </a:t>
            </a:r>
            <a:r>
              <a:rPr lang="en-US" sz="1700"/>
              <a:t>20</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Out of College Age – 2</a:t>
            </a:r>
            <a:r>
              <a:rPr lang="en-US" sz="1700"/>
              <a:t>7</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In College Age – </a:t>
            </a:r>
            <a:r>
              <a:rPr lang="en-US" sz="1700"/>
              <a:t>4</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High School – 3</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Grade School – 5 </a:t>
            </a:r>
          </a:p>
          <a:p>
            <a:pPr marL="365760" marR="0" lvl="0" indent="-365760" algn="l" rtl="0">
              <a:lnSpc>
                <a:spcPct val="90000"/>
              </a:lnSpc>
              <a:spcBef>
                <a:spcPts val="408"/>
              </a:spcBef>
              <a:spcAft>
                <a:spcPts val="0"/>
              </a:spcAft>
              <a:buClr>
                <a:schemeClr val="accent1"/>
              </a:buClr>
              <a:buSzPct val="102000"/>
              <a:buFont typeface="Noto Sans Symbols"/>
              <a:buChar char="❧"/>
            </a:pPr>
            <a:r>
              <a:rPr lang="en-US" sz="2040" b="1" i="0" u="none" strike="noStrike" cap="none">
                <a:solidFill>
                  <a:srgbClr val="262626"/>
                </a:solidFill>
                <a:latin typeface="Book Antiqua"/>
                <a:ea typeface="Book Antiqua"/>
                <a:cs typeface="Book Antiqua"/>
                <a:sym typeface="Book Antiqua"/>
              </a:rPr>
              <a:t>Fourth Generation</a:t>
            </a:r>
          </a:p>
          <a:p>
            <a:pPr marL="1143000" marR="0" lvl="2" indent="-368300" algn="l" rtl="0">
              <a:lnSpc>
                <a:spcPct val="90000"/>
              </a:lnSpc>
              <a:spcBef>
                <a:spcPts val="340"/>
              </a:spcBef>
              <a:spcAft>
                <a:spcPts val="0"/>
              </a:spcAft>
              <a:buClr>
                <a:schemeClr val="accent1"/>
              </a:buClr>
              <a:buSzPct val="100000"/>
              <a:buFont typeface="Noto Sans Symbols"/>
              <a:buChar char="❧"/>
            </a:pPr>
            <a:r>
              <a:rPr lang="en-US" sz="1700" b="0" i="0" u="none" strike="noStrike" cap="none">
                <a:solidFill>
                  <a:srgbClr val="262626"/>
                </a:solidFill>
                <a:latin typeface="Book Antiqua"/>
                <a:ea typeface="Book Antiqua"/>
                <a:cs typeface="Book Antiqua"/>
                <a:sym typeface="Book Antiqua"/>
              </a:rPr>
              <a:t>1</a:t>
            </a:r>
            <a:r>
              <a:rPr lang="en-US" sz="1700"/>
              <a:t>8</a:t>
            </a:r>
            <a:r>
              <a:rPr lang="en-US" sz="1700" b="0" i="0" u="none" strike="noStrike" cap="none">
                <a:solidFill>
                  <a:srgbClr val="262626"/>
                </a:solidFill>
                <a:latin typeface="Book Antiqua"/>
                <a:ea typeface="Book Antiqua"/>
                <a:cs typeface="Book Antiqua"/>
                <a:sym typeface="Book Antiqua"/>
              </a:rPr>
              <a:t> 4Gs (including the pregnant moms)</a:t>
            </a:r>
          </a:p>
          <a:p>
            <a:pPr marL="1508760" marR="0" lvl="3" indent="-327660" algn="l" rtl="0">
              <a:lnSpc>
                <a:spcPct val="90000"/>
              </a:lnSpc>
              <a:spcBef>
                <a:spcPts val="306"/>
              </a:spcBef>
              <a:spcAft>
                <a:spcPts val="0"/>
              </a:spcAft>
              <a:buClr>
                <a:schemeClr val="accent1"/>
              </a:buClr>
              <a:buSzPct val="102000"/>
              <a:buFont typeface="Noto Sans Symbols"/>
              <a:buChar char="❧"/>
            </a:pPr>
            <a:r>
              <a:rPr lang="en-US" sz="1530" b="0" i="0" u="none" strike="noStrike" cap="none">
                <a:solidFill>
                  <a:srgbClr val="262626"/>
                </a:solidFill>
                <a:latin typeface="Book Antiqua"/>
                <a:ea typeface="Book Antiqua"/>
                <a:cs typeface="Book Antiqua"/>
                <a:sym typeface="Book Antiqua"/>
              </a:rPr>
              <a:t>Newborn to </a:t>
            </a:r>
            <a:r>
              <a:rPr lang="en-US" sz="1530"/>
              <a:t>6</a:t>
            </a:r>
            <a:r>
              <a:rPr lang="en-US" sz="1530" b="0" i="0" u="none" strike="noStrike" cap="none">
                <a:solidFill>
                  <a:srgbClr val="262626"/>
                </a:solidFill>
                <a:latin typeface="Book Antiqua"/>
                <a:ea typeface="Book Antiqua"/>
                <a:cs typeface="Book Antiqua"/>
                <a:sym typeface="Book Antiqua"/>
              </a:rPr>
              <a:t> years old</a:t>
            </a:r>
          </a:p>
          <a:p>
            <a:pPr marL="365760" marR="0" lvl="0" indent="-365760" algn="l" rtl="0">
              <a:lnSpc>
                <a:spcPct val="90000"/>
              </a:lnSpc>
              <a:spcBef>
                <a:spcPts val="408"/>
              </a:spcBef>
              <a:buClr>
                <a:schemeClr val="accent1"/>
              </a:buClr>
              <a:buSzPct val="102000"/>
              <a:buFont typeface="Noto Sans Symbols"/>
              <a:buNone/>
            </a:pPr>
            <a:endParaRPr sz="2040" b="0" i="0" u="none" strike="noStrike" cap="none">
              <a:solidFill>
                <a:srgbClr val="262626"/>
              </a:solidFill>
              <a:latin typeface="Book Antiqua"/>
              <a:ea typeface="Book Antiqua"/>
              <a:cs typeface="Book Antiqua"/>
              <a:sym typeface="Book Antiqua"/>
            </a:endParaRPr>
          </a:p>
        </p:txBody>
      </p:sp>
      <p:pic>
        <p:nvPicPr>
          <p:cNvPr id="379" name="Shape 379"/>
          <p:cNvPicPr preferRelativeResize="0"/>
          <p:nvPr/>
        </p:nvPicPr>
        <p:blipFill rotWithShape="1">
          <a:blip r:embed="rId3">
            <a:alphaModFix/>
          </a:blip>
          <a:srcRect l="13269"/>
          <a:stretch/>
        </p:blipFill>
        <p:spPr>
          <a:xfrm>
            <a:off x="5007750" y="4706075"/>
            <a:ext cx="2388475" cy="1836025"/>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80" name="Shape 380"/>
          <p:cNvPicPr preferRelativeResize="0"/>
          <p:nvPr/>
        </p:nvPicPr>
        <p:blipFill>
          <a:blip r:embed="rId4">
            <a:alphaModFix/>
          </a:blip>
          <a:stretch>
            <a:fillRect/>
          </a:stretch>
        </p:blipFill>
        <p:spPr>
          <a:xfrm>
            <a:off x="5033375" y="2273150"/>
            <a:ext cx="1849350" cy="2311694"/>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pic>
        <p:nvPicPr>
          <p:cNvPr id="381" name="Shape 381"/>
          <p:cNvPicPr preferRelativeResize="0"/>
          <p:nvPr/>
        </p:nvPicPr>
        <p:blipFill rotWithShape="1">
          <a:blip r:embed="rId5">
            <a:alphaModFix/>
          </a:blip>
          <a:srcRect l="3152" t="49704" r="72800" b="2703"/>
          <a:stretch/>
        </p:blipFill>
        <p:spPr>
          <a:xfrm>
            <a:off x="7269650" y="3520100"/>
            <a:ext cx="1534399" cy="3036825"/>
          </a:xfrm>
          <a:prstGeom prst="rect">
            <a:avLst/>
          </a:prstGeom>
          <a:noFill/>
          <a:ln w="190500" cap="sq" cmpd="sng">
            <a:solidFill>
              <a:srgbClr val="FFFFFF"/>
            </a:solidFill>
            <a:prstDash val="solid"/>
            <a:miter/>
            <a:headEnd type="none" w="med" len="med"/>
            <a:tailEnd type="none" w="med" len="med"/>
          </a:ln>
          <a:effectLst>
            <a:outerShdw blurRad="65000" dist="50800" dir="12900000" kx="195054" ky="195054" algn="tl" rotWithShape="0">
              <a:srgbClr val="000000">
                <a:alpha val="23920"/>
              </a:srgbClr>
            </a:outerShdw>
          </a:effectLst>
        </p:spPr>
      </p:pic>
      <p:sp>
        <p:nvSpPr>
          <p:cNvPr id="382" name="Shape 382"/>
          <p:cNvSpPr txBox="1"/>
          <p:nvPr/>
        </p:nvSpPr>
        <p:spPr>
          <a:xfrm>
            <a:off x="7204500" y="2048562"/>
            <a:ext cx="1969500" cy="11997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262626"/>
                </a:solidFill>
                <a:latin typeface="Permanent Marker"/>
                <a:ea typeface="Permanent Marker"/>
                <a:cs typeface="Permanent Marker"/>
                <a:sym typeface="Permanent Marker"/>
              </a:rPr>
              <a:t>Our</a:t>
            </a:r>
            <a:r>
              <a:rPr lang="en-US" sz="1800">
                <a:latin typeface="Permanent Marker"/>
                <a:ea typeface="Permanent Marker"/>
                <a:cs typeface="Permanent Marker"/>
                <a:sym typeface="Permanent Marker"/>
              </a:rPr>
              <a:t> newest 4G additions! Baby Bobby, Evelyn and Sophie!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graphicFrame>
        <p:nvGraphicFramePr>
          <p:cNvPr id="389" name="Shape 389"/>
          <p:cNvGraphicFramePr/>
          <p:nvPr/>
        </p:nvGraphicFramePr>
        <p:xfrm>
          <a:off x="313275" y="2276850"/>
          <a:ext cx="3000000" cy="3000000"/>
        </p:xfrm>
        <a:graphic>
          <a:graphicData uri="http://schemas.openxmlformats.org/drawingml/2006/table">
            <a:tbl>
              <a:tblPr>
                <a:noFill/>
                <a:tableStyleId>{BE79C680-FBE7-4FAD-91AD-607D7F3C839F}</a:tableStyleId>
              </a:tblPr>
              <a:tblGrid>
                <a:gridCol w="1638300"/>
                <a:gridCol w="1647825"/>
                <a:gridCol w="1647825"/>
                <a:gridCol w="1647825"/>
                <a:gridCol w="1647825"/>
              </a:tblGrid>
              <a:tr h="371475">
                <a:tc>
                  <a:txBody>
                    <a:bodyPr/>
                    <a:lstStyle/>
                    <a:p>
                      <a:pPr lvl="0" algn="ctr" rtl="0">
                        <a:lnSpc>
                          <a:spcPct val="115000"/>
                        </a:lnSpc>
                        <a:spcBef>
                          <a:spcPts val="0"/>
                        </a:spcBef>
                        <a:buNone/>
                      </a:pPr>
                      <a:r>
                        <a:rPr lang="en-US" sz="1800" b="1">
                          <a:latin typeface="Georgia"/>
                          <a:ea typeface="Georgia"/>
                          <a:cs typeface="Georgia"/>
                          <a:sym typeface="Georgia"/>
                        </a:rPr>
                        <a:t>Year</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2G’s</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3G’s</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4G’s</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Total</a:t>
                      </a:r>
                    </a:p>
                  </a:txBody>
                  <a:tcPr marL="91425" marR="91425" marT="91425" marB="91425"/>
                </a:tc>
              </a:tr>
              <a:tr h="371475">
                <a:tc>
                  <a:txBody>
                    <a:bodyPr/>
                    <a:lstStyle/>
                    <a:p>
                      <a:pPr lvl="0" algn="ctr" rtl="0">
                        <a:lnSpc>
                          <a:spcPct val="115000"/>
                        </a:lnSpc>
                        <a:spcBef>
                          <a:spcPts val="0"/>
                        </a:spcBef>
                        <a:buNone/>
                      </a:pPr>
                      <a:r>
                        <a:rPr lang="en-US" sz="1800" b="1">
                          <a:latin typeface="Georgia"/>
                          <a:ea typeface="Georgia"/>
                          <a:cs typeface="Georgia"/>
                          <a:sym typeface="Georgia"/>
                        </a:rPr>
                        <a:t>1997</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24</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38</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0</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62</a:t>
                      </a:r>
                    </a:p>
                  </a:txBody>
                  <a:tcPr marL="91425" marR="91425" marT="91425" marB="91425"/>
                </a:tc>
              </a:tr>
              <a:tr h="371475">
                <a:tc>
                  <a:txBody>
                    <a:bodyPr/>
                    <a:lstStyle/>
                    <a:p>
                      <a:pPr lvl="0" algn="ctr" rtl="0">
                        <a:lnSpc>
                          <a:spcPct val="115000"/>
                        </a:lnSpc>
                        <a:spcBef>
                          <a:spcPts val="0"/>
                        </a:spcBef>
                        <a:buNone/>
                      </a:pPr>
                      <a:r>
                        <a:rPr lang="en-US" sz="1800" b="1">
                          <a:latin typeface="Georgia"/>
                          <a:ea typeface="Georgia"/>
                          <a:cs typeface="Georgia"/>
                          <a:sym typeface="Georgia"/>
                        </a:rPr>
                        <a:t>2012</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24</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51</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3</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78</a:t>
                      </a:r>
                    </a:p>
                  </a:txBody>
                  <a:tcPr marL="91425" marR="91425" marT="91425" marB="91425"/>
                </a:tc>
              </a:tr>
              <a:tr h="371475">
                <a:tc>
                  <a:txBody>
                    <a:bodyPr/>
                    <a:lstStyle/>
                    <a:p>
                      <a:pPr lvl="0" algn="ctr" rtl="0">
                        <a:lnSpc>
                          <a:spcPct val="115000"/>
                        </a:lnSpc>
                        <a:spcBef>
                          <a:spcPts val="0"/>
                        </a:spcBef>
                        <a:buNone/>
                      </a:pPr>
                      <a:r>
                        <a:rPr lang="en-US" sz="1800" b="1">
                          <a:latin typeface="Georgia"/>
                          <a:ea typeface="Georgia"/>
                          <a:cs typeface="Georgia"/>
                          <a:sym typeface="Georgia"/>
                        </a:rPr>
                        <a:t>2015</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24</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55</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8</a:t>
                      </a:r>
                    </a:p>
                  </a:txBody>
                  <a:tcPr marL="91425" marR="91425" marT="91425" marB="91425"/>
                </a:tc>
                <a:tc>
                  <a:txBody>
                    <a:bodyPr/>
                    <a:lstStyle/>
                    <a:p>
                      <a:pPr lvl="0" algn="ctr" rtl="0">
                        <a:lnSpc>
                          <a:spcPct val="115000"/>
                        </a:lnSpc>
                        <a:spcBef>
                          <a:spcPts val="0"/>
                        </a:spcBef>
                        <a:buNone/>
                      </a:pPr>
                      <a:r>
                        <a:rPr lang="en-US" sz="1800" b="1">
                          <a:latin typeface="Georgia"/>
                          <a:ea typeface="Georgia"/>
                          <a:cs typeface="Georgia"/>
                          <a:sym typeface="Georgia"/>
                        </a:rPr>
                        <a:t>87</a:t>
                      </a:r>
                    </a:p>
                  </a:txBody>
                  <a:tcPr marL="91425" marR="91425" marT="91425" marB="91425"/>
                </a:tc>
              </a:tr>
              <a:tr h="371475">
                <a:tc>
                  <a:txBody>
                    <a:bodyPr/>
                    <a:lstStyle/>
                    <a:p>
                      <a:pPr lvl="0" algn="ctr" rtl="0">
                        <a:lnSpc>
                          <a:spcPct val="115000"/>
                        </a:lnSpc>
                        <a:spcBef>
                          <a:spcPts val="0"/>
                        </a:spcBef>
                        <a:buNone/>
                      </a:pPr>
                      <a:r>
                        <a:rPr lang="en-US" sz="1800" b="1">
                          <a:latin typeface="Georgia"/>
                          <a:ea typeface="Georgia"/>
                          <a:cs typeface="Georgia"/>
                          <a:sym typeface="Georgia"/>
                        </a:rPr>
                        <a:t>2016</a:t>
                      </a:r>
                    </a:p>
                  </a:txBody>
                  <a:tcPr marL="91425" marR="91425" marT="91425" marB="91425">
                    <a:lnB w="9525" cap="flat" cmpd="sng">
                      <a:solidFill>
                        <a:srgbClr val="FFFF00"/>
                      </a:solidFill>
                      <a:prstDash val="solid"/>
                      <a:round/>
                      <a:headEnd type="none" w="med" len="med"/>
                      <a:tailEnd type="none" w="med" len="med"/>
                    </a:lnB>
                  </a:tcPr>
                </a:tc>
                <a:tc>
                  <a:txBody>
                    <a:bodyPr/>
                    <a:lstStyle/>
                    <a:p>
                      <a:pPr lvl="0" algn="ctr" rtl="0">
                        <a:lnSpc>
                          <a:spcPct val="115000"/>
                        </a:lnSpc>
                        <a:spcBef>
                          <a:spcPts val="0"/>
                        </a:spcBef>
                        <a:buNone/>
                      </a:pPr>
                      <a:r>
                        <a:rPr lang="en-US" sz="1800" b="1">
                          <a:latin typeface="Georgia"/>
                          <a:ea typeface="Georgia"/>
                          <a:cs typeface="Georgia"/>
                          <a:sym typeface="Georgia"/>
                        </a:rPr>
                        <a:t>24</a:t>
                      </a:r>
                    </a:p>
                  </a:txBody>
                  <a:tcPr marL="91425" marR="91425" marT="91425" marB="91425">
                    <a:lnB w="9525" cap="flat" cmpd="sng">
                      <a:solidFill>
                        <a:srgbClr val="FFFF00"/>
                      </a:solidFill>
                      <a:prstDash val="solid"/>
                      <a:round/>
                      <a:headEnd type="none" w="med" len="med"/>
                      <a:tailEnd type="none" w="med" len="med"/>
                    </a:lnB>
                  </a:tcPr>
                </a:tc>
                <a:tc>
                  <a:txBody>
                    <a:bodyPr/>
                    <a:lstStyle/>
                    <a:p>
                      <a:pPr lvl="0" algn="ctr" rtl="0">
                        <a:lnSpc>
                          <a:spcPct val="115000"/>
                        </a:lnSpc>
                        <a:spcBef>
                          <a:spcPts val="0"/>
                        </a:spcBef>
                        <a:buNone/>
                      </a:pPr>
                      <a:r>
                        <a:rPr lang="en-US" sz="1800" b="1">
                          <a:latin typeface="Georgia"/>
                          <a:ea typeface="Georgia"/>
                          <a:cs typeface="Georgia"/>
                          <a:sym typeface="Georgia"/>
                        </a:rPr>
                        <a:t>59</a:t>
                      </a:r>
                    </a:p>
                  </a:txBody>
                  <a:tcPr marL="91425" marR="91425" marT="91425" marB="91425">
                    <a:lnB w="9525" cap="flat" cmpd="sng">
                      <a:solidFill>
                        <a:srgbClr val="FFFF00"/>
                      </a:solidFill>
                      <a:prstDash val="solid"/>
                      <a:round/>
                      <a:headEnd type="none" w="med" len="med"/>
                      <a:tailEnd type="none" w="med" len="med"/>
                    </a:lnB>
                  </a:tcPr>
                </a:tc>
                <a:tc>
                  <a:txBody>
                    <a:bodyPr/>
                    <a:lstStyle/>
                    <a:p>
                      <a:pPr lvl="0" algn="ctr" rtl="0">
                        <a:lnSpc>
                          <a:spcPct val="115000"/>
                        </a:lnSpc>
                        <a:spcBef>
                          <a:spcPts val="0"/>
                        </a:spcBef>
                        <a:buNone/>
                      </a:pPr>
                      <a:r>
                        <a:rPr lang="en-US" sz="1800" b="1">
                          <a:latin typeface="Georgia"/>
                          <a:ea typeface="Georgia"/>
                          <a:cs typeface="Georgia"/>
                          <a:sym typeface="Georgia"/>
                        </a:rPr>
                        <a:t>15</a:t>
                      </a:r>
                    </a:p>
                  </a:txBody>
                  <a:tcPr marL="91425" marR="91425" marT="91425" marB="91425">
                    <a:lnB w="9525" cap="flat" cmpd="sng">
                      <a:solidFill>
                        <a:srgbClr val="FFFF00"/>
                      </a:solidFill>
                      <a:prstDash val="solid"/>
                      <a:round/>
                      <a:headEnd type="none" w="med" len="med"/>
                      <a:tailEnd type="none" w="med" len="med"/>
                    </a:lnB>
                  </a:tcPr>
                </a:tc>
                <a:tc>
                  <a:txBody>
                    <a:bodyPr/>
                    <a:lstStyle/>
                    <a:p>
                      <a:pPr lvl="0" algn="ctr" rtl="0">
                        <a:lnSpc>
                          <a:spcPct val="115000"/>
                        </a:lnSpc>
                        <a:spcBef>
                          <a:spcPts val="0"/>
                        </a:spcBef>
                        <a:buNone/>
                      </a:pPr>
                      <a:r>
                        <a:rPr lang="en-US" sz="1800" b="1">
                          <a:latin typeface="Georgia"/>
                          <a:ea typeface="Georgia"/>
                          <a:cs typeface="Georgia"/>
                          <a:sym typeface="Georgia"/>
                        </a:rPr>
                        <a:t>96</a:t>
                      </a:r>
                    </a:p>
                  </a:txBody>
                  <a:tcPr marL="91425" marR="91425" marT="91425" marB="91425">
                    <a:lnB w="9525" cap="flat" cmpd="sng">
                      <a:solidFill>
                        <a:srgbClr val="FFFF00"/>
                      </a:solidFill>
                      <a:prstDash val="solid"/>
                      <a:round/>
                      <a:headEnd type="none" w="med" len="med"/>
                      <a:tailEnd type="none" w="med" len="med"/>
                    </a:lnB>
                  </a:tcPr>
                </a:tc>
              </a:tr>
              <a:tr h="371475">
                <a:tc>
                  <a:txBody>
                    <a:bodyPr/>
                    <a:lstStyle/>
                    <a:p>
                      <a:pPr lvl="0" algn="ctr" rtl="0">
                        <a:lnSpc>
                          <a:spcPct val="115000"/>
                        </a:lnSpc>
                        <a:spcBef>
                          <a:spcPts val="0"/>
                        </a:spcBef>
                        <a:buNone/>
                      </a:pPr>
                      <a:r>
                        <a:rPr lang="en-US" sz="1800" b="1">
                          <a:latin typeface="Georgia"/>
                          <a:ea typeface="Georgia"/>
                          <a:cs typeface="Georgia"/>
                          <a:sym typeface="Georgia"/>
                        </a:rPr>
                        <a:t>2026 Estimate</a:t>
                      </a:r>
                    </a:p>
                  </a:txBody>
                  <a:tcPr marL="91425" marR="91425" marT="91425" marB="91425">
                    <a:lnL w="9525" cap="flat" cmpd="sng">
                      <a:solidFill>
                        <a:srgbClr val="FFFF00"/>
                      </a:solidFill>
                      <a:prstDash val="solid"/>
                      <a:round/>
                      <a:headEnd type="none" w="med" len="med"/>
                      <a:tailEnd type="none" w="med" len="med"/>
                    </a:lnL>
                    <a:lnR w="9525" cap="flat" cmpd="sng">
                      <a:solidFill>
                        <a:srgbClr val="FFFF00"/>
                      </a:solidFill>
                      <a:prstDash val="solid"/>
                      <a:round/>
                      <a:headEnd type="none" w="med" len="med"/>
                      <a:tailEnd type="none" w="med" len="med"/>
                    </a:lnR>
                    <a:lnT w="9525" cap="flat" cmpd="sng">
                      <a:solidFill>
                        <a:srgbClr val="FFFF00"/>
                      </a:solidFill>
                      <a:prstDash val="solid"/>
                      <a:round/>
                      <a:headEnd type="none" w="med" len="med"/>
                      <a:tailEnd type="none" w="med" len="med"/>
                    </a:lnT>
                    <a:lnB w="9525" cap="flat" cmpd="sng">
                      <a:solidFill>
                        <a:srgbClr val="FFFF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800" b="1">
                          <a:latin typeface="Georgia"/>
                          <a:ea typeface="Georgia"/>
                          <a:cs typeface="Georgia"/>
                          <a:sym typeface="Georgia"/>
                        </a:rPr>
                        <a:t>24</a:t>
                      </a:r>
                    </a:p>
                  </a:txBody>
                  <a:tcPr marL="91425" marR="91425" marT="91425" marB="91425">
                    <a:lnL w="9525" cap="flat" cmpd="sng">
                      <a:solidFill>
                        <a:srgbClr val="FFFF00"/>
                      </a:solidFill>
                      <a:prstDash val="solid"/>
                      <a:round/>
                      <a:headEnd type="none" w="med" len="med"/>
                      <a:tailEnd type="none" w="med" len="med"/>
                    </a:lnL>
                    <a:lnR w="9525" cap="flat" cmpd="sng">
                      <a:solidFill>
                        <a:srgbClr val="FFFF00"/>
                      </a:solidFill>
                      <a:prstDash val="solid"/>
                      <a:round/>
                      <a:headEnd type="none" w="med" len="med"/>
                      <a:tailEnd type="none" w="med" len="med"/>
                    </a:lnR>
                    <a:lnT w="9525" cap="flat" cmpd="sng">
                      <a:solidFill>
                        <a:srgbClr val="FFFF00"/>
                      </a:solidFill>
                      <a:prstDash val="solid"/>
                      <a:round/>
                      <a:headEnd type="none" w="med" len="med"/>
                      <a:tailEnd type="none" w="med" len="med"/>
                    </a:lnT>
                    <a:lnB w="9525" cap="flat" cmpd="sng">
                      <a:solidFill>
                        <a:srgbClr val="FFFF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800" b="1">
                          <a:latin typeface="Georgia"/>
                          <a:ea typeface="Georgia"/>
                          <a:cs typeface="Georgia"/>
                          <a:sym typeface="Georgia"/>
                        </a:rPr>
                        <a:t>84</a:t>
                      </a:r>
                    </a:p>
                  </a:txBody>
                  <a:tcPr marL="91425" marR="91425" marT="91425" marB="91425">
                    <a:lnL w="9525" cap="flat" cmpd="sng">
                      <a:solidFill>
                        <a:srgbClr val="FFFF00"/>
                      </a:solidFill>
                      <a:prstDash val="solid"/>
                      <a:round/>
                      <a:headEnd type="none" w="med" len="med"/>
                      <a:tailEnd type="none" w="med" len="med"/>
                    </a:lnL>
                    <a:lnR w="9525" cap="flat" cmpd="sng">
                      <a:solidFill>
                        <a:srgbClr val="FFFF00"/>
                      </a:solidFill>
                      <a:prstDash val="solid"/>
                      <a:round/>
                      <a:headEnd type="none" w="med" len="med"/>
                      <a:tailEnd type="none" w="med" len="med"/>
                    </a:lnR>
                    <a:lnT w="9525" cap="flat" cmpd="sng">
                      <a:solidFill>
                        <a:srgbClr val="FFFF00"/>
                      </a:solidFill>
                      <a:prstDash val="solid"/>
                      <a:round/>
                      <a:headEnd type="none" w="med" len="med"/>
                      <a:tailEnd type="none" w="med" len="med"/>
                    </a:lnT>
                    <a:lnB w="9525" cap="flat" cmpd="sng">
                      <a:solidFill>
                        <a:srgbClr val="FFFF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800" b="1">
                          <a:latin typeface="Georgia"/>
                          <a:ea typeface="Georgia"/>
                          <a:cs typeface="Georgia"/>
                          <a:sym typeface="Georgia"/>
                        </a:rPr>
                        <a:t>43</a:t>
                      </a:r>
                    </a:p>
                  </a:txBody>
                  <a:tcPr marL="91425" marR="91425" marT="91425" marB="91425">
                    <a:lnL w="9525" cap="flat" cmpd="sng">
                      <a:solidFill>
                        <a:srgbClr val="FFFF00"/>
                      </a:solidFill>
                      <a:prstDash val="solid"/>
                      <a:round/>
                      <a:headEnd type="none" w="med" len="med"/>
                      <a:tailEnd type="none" w="med" len="med"/>
                    </a:lnL>
                    <a:lnR w="9525" cap="flat" cmpd="sng">
                      <a:solidFill>
                        <a:srgbClr val="FFFF00"/>
                      </a:solidFill>
                      <a:prstDash val="solid"/>
                      <a:round/>
                      <a:headEnd type="none" w="med" len="med"/>
                      <a:tailEnd type="none" w="med" len="med"/>
                    </a:lnR>
                    <a:lnT w="9525" cap="flat" cmpd="sng">
                      <a:solidFill>
                        <a:srgbClr val="FFFF00"/>
                      </a:solidFill>
                      <a:prstDash val="solid"/>
                      <a:round/>
                      <a:headEnd type="none" w="med" len="med"/>
                      <a:tailEnd type="none" w="med" len="med"/>
                    </a:lnT>
                    <a:lnB w="9525" cap="flat" cmpd="sng">
                      <a:solidFill>
                        <a:srgbClr val="FFFF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800" b="1">
                          <a:latin typeface="Georgia"/>
                          <a:ea typeface="Georgia"/>
                          <a:cs typeface="Georgia"/>
                          <a:sym typeface="Georgia"/>
                        </a:rPr>
                        <a:t>149</a:t>
                      </a:r>
                    </a:p>
                  </a:txBody>
                  <a:tcPr marL="91425" marR="91425" marT="91425" marB="91425">
                    <a:lnL w="9525" cap="flat" cmpd="sng">
                      <a:solidFill>
                        <a:srgbClr val="FFFF00"/>
                      </a:solidFill>
                      <a:prstDash val="solid"/>
                      <a:round/>
                      <a:headEnd type="none" w="med" len="med"/>
                      <a:tailEnd type="none" w="med" len="med"/>
                    </a:lnL>
                    <a:lnR w="9525" cap="flat" cmpd="sng">
                      <a:solidFill>
                        <a:srgbClr val="FFFF00"/>
                      </a:solidFill>
                      <a:prstDash val="solid"/>
                      <a:round/>
                      <a:headEnd type="none" w="med" len="med"/>
                      <a:tailEnd type="none" w="med" len="med"/>
                    </a:lnR>
                    <a:lnT w="9525" cap="flat" cmpd="sng">
                      <a:solidFill>
                        <a:srgbClr val="FFFF00"/>
                      </a:solidFill>
                      <a:prstDash val="solid"/>
                      <a:round/>
                      <a:headEnd type="none" w="med" len="med"/>
                      <a:tailEnd type="none" w="med" len="med"/>
                    </a:lnT>
                    <a:lnB w="9525" cap="flat" cmpd="sng">
                      <a:solidFill>
                        <a:srgbClr val="FFFF00"/>
                      </a:solidFill>
                      <a:prstDash val="solid"/>
                      <a:round/>
                      <a:headEnd type="none" w="med" len="med"/>
                      <a:tailEnd type="none" w="med" len="med"/>
                    </a:lnB>
                    <a:solidFill>
                      <a:srgbClr val="FFFF00"/>
                    </a:solidFill>
                  </a:tcPr>
                </a:tc>
              </a:tr>
            </a:tbl>
          </a:graphicData>
        </a:graphic>
      </p:graphicFrame>
      <p:sp>
        <p:nvSpPr>
          <p:cNvPr id="390" name="Shape 390"/>
          <p:cNvSpPr txBox="1">
            <a:spLocks noGrp="1"/>
          </p:cNvSpPr>
          <p:nvPr>
            <p:ph type="title" idx="4294967295"/>
          </p:nvPr>
        </p:nvSpPr>
        <p:spPr>
          <a:xfrm>
            <a:off x="688500" y="570148"/>
            <a:ext cx="7756200" cy="1380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5000"/>
              <a:t>Look what the future holds!</a:t>
            </a:r>
          </a:p>
        </p:txBody>
      </p:sp>
      <p:sp>
        <p:nvSpPr>
          <p:cNvPr id="391" name="Shape 391"/>
          <p:cNvSpPr txBox="1"/>
          <p:nvPr/>
        </p:nvSpPr>
        <p:spPr>
          <a:xfrm>
            <a:off x="1250475" y="5824125"/>
            <a:ext cx="6355200" cy="563100"/>
          </a:xfrm>
          <a:prstGeom prst="rect">
            <a:avLst/>
          </a:prstGeom>
          <a:noFill/>
          <a:ln>
            <a:noFill/>
          </a:ln>
        </p:spPr>
        <p:txBody>
          <a:bodyPr lIns="91425" tIns="91425" rIns="91425" bIns="91425" anchor="t" anchorCtr="0">
            <a:noAutofit/>
          </a:bodyPr>
          <a:lstStyle/>
          <a:p>
            <a:pPr lvl="0" algn="ctr">
              <a:spcBef>
                <a:spcPts val="0"/>
              </a:spcBef>
              <a:buNone/>
            </a:pPr>
            <a:r>
              <a:rPr lang="en-US" sz="2400">
                <a:latin typeface="Permanent Marker"/>
                <a:ea typeface="Permanent Marker"/>
                <a:cs typeface="Permanent Marker"/>
                <a:sym typeface="Permanent Marker"/>
              </a:rPr>
              <a:t>10 Years from now our family will have nearly doubled in size!! WOW!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73510" y="570156"/>
            <a:ext cx="7756200" cy="1054200"/>
          </a:xfrm>
          <a:prstGeom prst="rect">
            <a:avLst/>
          </a:prstGeom>
          <a:noFill/>
          <a:ln>
            <a:noFill/>
          </a:ln>
        </p:spPr>
        <p:txBody>
          <a:bodyPr lIns="91425" tIns="45700" rIns="91425" bIns="45700" anchor="ctr" anchorCtr="0">
            <a:noAutofit/>
          </a:bodyPr>
          <a:lstStyle/>
          <a:p>
            <a:pPr marL="0" marR="0" lvl="0" indent="0" algn="r" rtl="0">
              <a:spcBef>
                <a:spcPts val="0"/>
              </a:spcBef>
              <a:buClr>
                <a:schemeClr val="dk2"/>
              </a:buClr>
              <a:buSzPct val="25000"/>
              <a:buFont typeface="Book Antiqua"/>
              <a:buNone/>
            </a:pPr>
            <a:r>
              <a:rPr lang="en-US" sz="4800" b="0" i="0" u="none" strike="noStrike" cap="none">
                <a:solidFill>
                  <a:schemeClr val="dk2"/>
                </a:solidFill>
                <a:latin typeface="Book Antiqua"/>
                <a:ea typeface="Book Antiqua"/>
                <a:cs typeface="Book Antiqua"/>
                <a:sym typeface="Book Antiqua"/>
              </a:rPr>
              <a:t>Tracy Family Outreach</a:t>
            </a:r>
          </a:p>
        </p:txBody>
      </p:sp>
      <p:sp>
        <p:nvSpPr>
          <p:cNvPr id="397" name="Shape 397"/>
          <p:cNvSpPr txBox="1">
            <a:spLocks noGrp="1"/>
          </p:cNvSpPr>
          <p:nvPr>
            <p:ph type="body" idx="1"/>
          </p:nvPr>
        </p:nvSpPr>
        <p:spPr>
          <a:xfrm>
            <a:off x="685800" y="1910574"/>
            <a:ext cx="3839400" cy="5068200"/>
          </a:xfrm>
          <a:prstGeom prst="rect">
            <a:avLst/>
          </a:prstGeom>
          <a:noFill/>
          <a:ln>
            <a:noFill/>
          </a:ln>
        </p:spPr>
        <p:txBody>
          <a:bodyPr lIns="91425" tIns="45700" rIns="91425" bIns="45700" anchor="t" anchorCtr="0">
            <a:noAutofit/>
          </a:bodyPr>
          <a:lstStyle/>
          <a:p>
            <a:pPr marL="365760" marR="0" lvl="0" indent="-346710" algn="l" rtl="0">
              <a:lnSpc>
                <a:spcPct val="90000"/>
              </a:lnSpc>
              <a:spcBef>
                <a:spcPts val="0"/>
              </a:spcBef>
              <a:spcAft>
                <a:spcPts val="0"/>
              </a:spcAft>
              <a:buClr>
                <a:schemeClr val="accent1"/>
              </a:buClr>
              <a:buSzPct val="100000"/>
              <a:buFont typeface="Noto Sans Symbols"/>
              <a:buChar char="❧"/>
            </a:pPr>
            <a:r>
              <a:rPr lang="en-US" sz="2100"/>
              <a:t>2016 Activity: </a:t>
            </a:r>
            <a:r>
              <a:rPr lang="en-US" sz="2100" b="0" i="0" u="none" strike="noStrike" cap="none">
                <a:solidFill>
                  <a:srgbClr val="262626"/>
                </a:solidFill>
                <a:latin typeface="Book Antiqua"/>
                <a:ea typeface="Book Antiqua"/>
                <a:cs typeface="Book Antiqua"/>
                <a:sym typeface="Book Antiqua"/>
              </a:rPr>
              <a:t>Wonderland Camp</a:t>
            </a:r>
          </a:p>
          <a:p>
            <a:pPr marL="777240" marR="0" lvl="1" indent="-364490" algn="l" rtl="0">
              <a:lnSpc>
                <a:spcPct val="90000"/>
              </a:lnSpc>
              <a:spcBef>
                <a:spcPts val="440"/>
              </a:spcBef>
              <a:spcAft>
                <a:spcPts val="0"/>
              </a:spcAft>
              <a:buClr>
                <a:schemeClr val="accent1"/>
              </a:buClr>
              <a:buSzPct val="100000"/>
              <a:buFont typeface="Noto Sans Symbols"/>
              <a:buChar char="❧"/>
            </a:pPr>
            <a:r>
              <a:rPr lang="en-US" sz="2100" i="0" u="none" strike="noStrike" cap="none">
                <a:solidFill>
                  <a:srgbClr val="262626"/>
                </a:solidFill>
              </a:rPr>
              <a:t>4</a:t>
            </a:r>
            <a:r>
              <a:rPr lang="en-US" sz="2100"/>
              <a:t>4 Family Members </a:t>
            </a:r>
            <a:r>
              <a:rPr lang="en-US" sz="2100" b="1"/>
              <a:t>(</a:t>
            </a:r>
            <a:r>
              <a:rPr lang="en-US" sz="2100" b="0" i="0" u="none" strike="noStrike" cap="none">
                <a:solidFill>
                  <a:srgbClr val="262626"/>
                </a:solidFill>
                <a:latin typeface="Book Antiqua"/>
                <a:ea typeface="Book Antiqua"/>
                <a:cs typeface="Book Antiqua"/>
                <a:sym typeface="Book Antiqua"/>
              </a:rPr>
              <a:t>2Gs, 3Gs, and 4G</a:t>
            </a:r>
            <a:r>
              <a:rPr lang="en-US" sz="2100"/>
              <a:t>s)</a:t>
            </a:r>
          </a:p>
          <a:p>
            <a:pPr marL="365760" marR="0" lvl="0" indent="-346710" algn="l" rtl="0">
              <a:lnSpc>
                <a:spcPct val="90000"/>
              </a:lnSpc>
              <a:spcBef>
                <a:spcPts val="480"/>
              </a:spcBef>
              <a:spcAft>
                <a:spcPts val="0"/>
              </a:spcAft>
              <a:buClr>
                <a:schemeClr val="accent1"/>
              </a:buClr>
              <a:buSzPct val="100000"/>
              <a:buFont typeface="Noto Sans Symbols"/>
              <a:buChar char="❧"/>
            </a:pPr>
            <a:r>
              <a:rPr lang="en-US" sz="2100"/>
              <a:t>2017 Activity</a:t>
            </a:r>
            <a:r>
              <a:rPr lang="en-US" sz="2100" b="1"/>
              <a:t>: On-site Family Service Activities at RT’s Cove</a:t>
            </a:r>
          </a:p>
          <a:p>
            <a:pPr marR="0" lvl="1" algn="l" rtl="0">
              <a:lnSpc>
                <a:spcPct val="90000"/>
              </a:lnSpc>
              <a:spcBef>
                <a:spcPts val="480"/>
              </a:spcBef>
              <a:spcAft>
                <a:spcPts val="0"/>
              </a:spcAft>
              <a:buClr>
                <a:schemeClr val="accent1"/>
              </a:buClr>
              <a:buSzPct val="100000"/>
              <a:buFont typeface="Noto Sans Symbols"/>
              <a:buChar char="❧"/>
            </a:pPr>
            <a:r>
              <a:rPr lang="en-US" sz="2100"/>
              <a:t>When: June 30 - July 7</a:t>
            </a:r>
          </a:p>
          <a:p>
            <a:pPr marR="0" lvl="1" algn="l" rtl="0">
              <a:lnSpc>
                <a:spcPct val="90000"/>
              </a:lnSpc>
              <a:spcBef>
                <a:spcPts val="480"/>
              </a:spcBef>
              <a:spcAft>
                <a:spcPts val="0"/>
              </a:spcAft>
              <a:buClr>
                <a:schemeClr val="accent1"/>
              </a:buClr>
              <a:buSzPct val="100000"/>
              <a:buFont typeface="Noto Sans Symbols"/>
              <a:buChar char="❧"/>
            </a:pPr>
            <a:r>
              <a:rPr lang="en-US" sz="2100"/>
              <a:t>Where: Clubhouse</a:t>
            </a:r>
          </a:p>
          <a:p>
            <a:pPr marR="0" lvl="1" algn="l" rtl="0">
              <a:lnSpc>
                <a:spcPct val="90000"/>
              </a:lnSpc>
              <a:spcBef>
                <a:spcPts val="480"/>
              </a:spcBef>
              <a:spcAft>
                <a:spcPts val="0"/>
              </a:spcAft>
              <a:buClr>
                <a:schemeClr val="accent1"/>
              </a:buClr>
              <a:buSzPct val="100000"/>
              <a:buFont typeface="Noto Sans Symbols"/>
              <a:buChar char="❧"/>
            </a:pPr>
            <a:r>
              <a:rPr lang="en-US" sz="2100"/>
              <a:t>What: Osage Beach Elementary collections, Socks of Love and Operation Gratitude  </a:t>
            </a:r>
          </a:p>
          <a:p>
            <a:pPr marL="0" marR="0" lvl="0" indent="0" algn="l" rtl="0">
              <a:lnSpc>
                <a:spcPct val="90000"/>
              </a:lnSpc>
              <a:spcBef>
                <a:spcPts val="480"/>
              </a:spcBef>
              <a:spcAft>
                <a:spcPts val="0"/>
              </a:spcAft>
              <a:buNone/>
            </a:pPr>
            <a:endParaRPr/>
          </a:p>
        </p:txBody>
      </p:sp>
      <p:pic>
        <p:nvPicPr>
          <p:cNvPr id="398" name="Shape 398"/>
          <p:cNvPicPr preferRelativeResize="0">
            <a:picLocks noGrp="1"/>
          </p:cNvPicPr>
          <p:nvPr>
            <p:ph type="body" idx="2"/>
          </p:nvPr>
        </p:nvPicPr>
        <p:blipFill rotWithShape="1">
          <a:blip r:embed="rId3">
            <a:alphaModFix/>
          </a:blip>
          <a:srcRect/>
          <a:stretch/>
        </p:blipFill>
        <p:spPr>
          <a:xfrm>
            <a:off x="4645150" y="2752342"/>
            <a:ext cx="3950209" cy="29626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ctrTitle"/>
          </p:nvPr>
        </p:nvSpPr>
        <p:spPr>
          <a:xfrm>
            <a:off x="1183341" y="1387737"/>
            <a:ext cx="6777317" cy="1731981"/>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Book Antiqua"/>
              <a:buNone/>
            </a:pPr>
            <a:r>
              <a:rPr lang="en-US" sz="5400" b="0" i="0" u="none" strike="noStrike" cap="none">
                <a:solidFill>
                  <a:schemeClr val="lt1"/>
                </a:solidFill>
                <a:latin typeface="Book Antiqua"/>
                <a:ea typeface="Book Antiqua"/>
                <a:cs typeface="Book Antiqua"/>
                <a:sym typeface="Book Antiqua"/>
              </a:rPr>
              <a:t>NG and MG Review/Voting</a:t>
            </a:r>
          </a:p>
        </p:txBody>
      </p:sp>
      <p:sp>
        <p:nvSpPr>
          <p:cNvPr id="404" name="Shape 404"/>
          <p:cNvSpPr txBox="1">
            <a:spLocks noGrp="1"/>
          </p:cNvSpPr>
          <p:nvPr>
            <p:ph type="subTitle" idx="1"/>
          </p:nvPr>
        </p:nvSpPr>
        <p:spPr>
          <a:xfrm>
            <a:off x="1371600" y="3767862"/>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ans Symbols"/>
              <a:buNone/>
            </a:pPr>
            <a:r>
              <a:rPr lang="en-US" sz="2400" b="0" i="0" u="none" strike="noStrike" cap="none">
                <a:solidFill>
                  <a:schemeClr val="lt1"/>
                </a:solidFill>
                <a:latin typeface="Book Antiqua"/>
                <a:ea typeface="Book Antiqua"/>
                <a:cs typeface="Book Antiqua"/>
                <a:sym typeface="Book Antiqua"/>
              </a:rPr>
              <a:t>One Minute Introduction of your Nonprofit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688489" y="570156"/>
            <a:ext cx="7756263" cy="1054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5400" b="0" i="0" u="none" strike="noStrike" cap="none">
                <a:solidFill>
                  <a:schemeClr val="dk2"/>
                </a:solidFill>
                <a:latin typeface="Book Antiqua"/>
                <a:ea typeface="Book Antiqua"/>
                <a:cs typeface="Book Antiqua"/>
                <a:sym typeface="Book Antiqua"/>
              </a:rPr>
              <a:t>Introduction</a:t>
            </a:r>
          </a:p>
        </p:txBody>
      </p:sp>
      <p:sp>
        <p:nvSpPr>
          <p:cNvPr id="410" name="Shape 410"/>
          <p:cNvSpPr txBox="1">
            <a:spLocks noGrp="1"/>
          </p:cNvSpPr>
          <p:nvPr>
            <p:ph type="body" idx="1"/>
          </p:nvPr>
        </p:nvSpPr>
        <p:spPr>
          <a:xfrm>
            <a:off x="699247" y="2248347"/>
            <a:ext cx="7745505" cy="387781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100000"/>
              <a:buFont typeface="Book Antiqua"/>
              <a:buAutoNum type="arabicPeriod"/>
            </a:pPr>
            <a:r>
              <a:rPr lang="en-US" sz="4400" b="0" i="0" u="none" strike="noStrike" cap="none">
                <a:solidFill>
                  <a:srgbClr val="262626"/>
                </a:solidFill>
                <a:latin typeface="Book Antiqua"/>
                <a:ea typeface="Book Antiqua"/>
                <a:cs typeface="Book Antiqua"/>
                <a:sym typeface="Book Antiqua"/>
              </a:rPr>
              <a:t>Name of the Organization</a:t>
            </a:r>
          </a:p>
          <a:p>
            <a:pPr marL="457200" marR="0" lvl="0" indent="-457200" algn="l" rtl="0">
              <a:spcBef>
                <a:spcPts val="880"/>
              </a:spcBef>
              <a:spcAft>
                <a:spcPts val="0"/>
              </a:spcAft>
              <a:buClr>
                <a:schemeClr val="accent1"/>
              </a:buClr>
              <a:buSzPct val="100000"/>
              <a:buFont typeface="Book Antiqua"/>
              <a:buAutoNum type="arabicPeriod"/>
            </a:pPr>
            <a:r>
              <a:rPr lang="en-US" sz="4400" b="0" i="0" u="none" strike="noStrike" cap="none">
                <a:solidFill>
                  <a:srgbClr val="262626"/>
                </a:solidFill>
                <a:latin typeface="Book Antiqua"/>
                <a:ea typeface="Book Antiqua"/>
                <a:cs typeface="Book Antiqua"/>
                <a:sym typeface="Book Antiqua"/>
              </a:rPr>
              <a:t>What do they do?</a:t>
            </a:r>
          </a:p>
          <a:p>
            <a:pPr marL="457200" marR="0" lvl="0" indent="-457200" algn="l" rtl="0">
              <a:spcBef>
                <a:spcPts val="880"/>
              </a:spcBef>
              <a:spcAft>
                <a:spcPts val="0"/>
              </a:spcAft>
              <a:buClr>
                <a:schemeClr val="accent1"/>
              </a:buClr>
              <a:buSzPct val="100000"/>
              <a:buFont typeface="Book Antiqua"/>
              <a:buAutoNum type="arabicPeriod"/>
            </a:pPr>
            <a:r>
              <a:rPr lang="en-US" sz="4400" b="0" i="0" u="none" strike="noStrike" cap="none">
                <a:solidFill>
                  <a:srgbClr val="262626"/>
                </a:solidFill>
                <a:latin typeface="Book Antiqua"/>
                <a:ea typeface="Book Antiqua"/>
                <a:cs typeface="Book Antiqua"/>
                <a:sym typeface="Book Antiqua"/>
              </a:rPr>
              <a:t>Where did your money go?</a:t>
            </a:r>
          </a:p>
          <a:p>
            <a:pPr marL="457200" marR="0" lvl="0" indent="-457200" algn="l" rtl="0">
              <a:spcBef>
                <a:spcPts val="480"/>
              </a:spcBef>
              <a:buClr>
                <a:schemeClr val="accent1"/>
              </a:buClr>
              <a:buSzPct val="100000"/>
              <a:buFont typeface="Book Antiqua"/>
              <a:buNone/>
            </a:pPr>
            <a:endParaRPr sz="2400" b="0" i="0" u="none" strike="noStrike" cap="none">
              <a:solidFill>
                <a:srgbClr val="262626"/>
              </a:solidFill>
              <a:latin typeface="Book Antiqua"/>
              <a:ea typeface="Book Antiqua"/>
              <a:cs typeface="Book Antiqua"/>
              <a:sym typeface="Book Antiqua"/>
            </a:endParaRPr>
          </a:p>
        </p:txBody>
      </p:sp>
      <p:sp>
        <p:nvSpPr>
          <p:cNvPr id="411" name="Shape 411"/>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Book Antiqua"/>
                <a:ea typeface="Book Antiqua"/>
                <a:cs typeface="Book Antiqua"/>
                <a:sym typeface="Book Antiqua"/>
              </a:rPr>
              <a:t> </a:t>
            </a:r>
          </a:p>
        </p:txBody>
      </p:sp>
      <p:sp>
        <p:nvSpPr>
          <p:cNvPr id="412" name="Shape 412"/>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Book Antiqua"/>
                <a:ea typeface="Book Antiqua"/>
                <a:cs typeface="Book Antiqua"/>
                <a:sym typeface="Book Antiqua"/>
              </a:rPr>
              <a:t> </a:t>
            </a:r>
          </a:p>
        </p:txBody>
      </p:sp>
      <p:sp>
        <p:nvSpPr>
          <p:cNvPr id="413" name="Shape 413"/>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Book Antiqua"/>
                <a:ea typeface="Book Antiqua"/>
                <a:cs typeface="Book Antiqua"/>
                <a:sym typeface="Book Antiqua"/>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idx="4294967295"/>
          </p:nvPr>
        </p:nvSpPr>
        <p:spPr>
          <a:xfrm>
            <a:off x="1371600" y="-152400"/>
            <a:ext cx="6172199" cy="1371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Book Antiqua"/>
              <a:buNone/>
            </a:pPr>
            <a:r>
              <a:rPr lang="en-US" sz="5400" b="0" i="0" u="none" strike="noStrike" cap="none">
                <a:solidFill>
                  <a:schemeClr val="dk2"/>
                </a:solidFill>
                <a:latin typeface="Book Antiqua"/>
                <a:ea typeface="Book Antiqua"/>
                <a:cs typeface="Book Antiqua"/>
                <a:sym typeface="Book Antiqua"/>
              </a:rPr>
              <a:t>Agenda</a:t>
            </a:r>
          </a:p>
        </p:txBody>
      </p:sp>
      <p:sp>
        <p:nvSpPr>
          <p:cNvPr id="225" name="Shape 225"/>
          <p:cNvSpPr txBox="1">
            <a:spLocks noGrp="1"/>
          </p:cNvSpPr>
          <p:nvPr>
            <p:ph type="body" idx="4294967295"/>
          </p:nvPr>
        </p:nvSpPr>
        <p:spPr>
          <a:xfrm>
            <a:off x="1219200" y="4495800"/>
            <a:ext cx="6705599" cy="2133599"/>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accent1"/>
              </a:buClr>
              <a:buSzPct val="100000"/>
              <a:buFont typeface="Book Antiqua"/>
              <a:buAutoNum type="arabicPeriod"/>
            </a:pPr>
            <a:r>
              <a:rPr lang="en-US" sz="1800" b="0" i="0" u="none" strike="noStrike" cap="none">
                <a:solidFill>
                  <a:srgbClr val="262626"/>
                </a:solidFill>
                <a:latin typeface="Book Antiqua"/>
                <a:ea typeface="Book Antiqua"/>
                <a:cs typeface="Book Antiqua"/>
                <a:sym typeface="Book Antiqua"/>
              </a:rPr>
              <a:t>TFF Update				</a:t>
            </a:r>
          </a:p>
          <a:p>
            <a:pPr marL="457200" marR="0" lvl="0" indent="-457200" algn="l" rtl="0">
              <a:lnSpc>
                <a:spcPct val="80000"/>
              </a:lnSpc>
              <a:spcBef>
                <a:spcPts val="360"/>
              </a:spcBef>
              <a:spcAft>
                <a:spcPts val="0"/>
              </a:spcAft>
              <a:buClr>
                <a:schemeClr val="accent1"/>
              </a:buClr>
              <a:buSzPct val="100000"/>
              <a:buFont typeface="Book Antiqua"/>
              <a:buAutoNum type="arabicPeriod"/>
            </a:pPr>
            <a:r>
              <a:rPr lang="en-US" sz="1800" b="0" i="0" u="none" strike="noStrike" cap="none">
                <a:solidFill>
                  <a:srgbClr val="262626"/>
                </a:solidFill>
                <a:latin typeface="Book Antiqua"/>
                <a:ea typeface="Book Antiqua"/>
                <a:cs typeface="Book Antiqua"/>
                <a:sym typeface="Book Antiqua"/>
              </a:rPr>
              <a:t>NGAB Update</a:t>
            </a:r>
          </a:p>
          <a:p>
            <a:pPr marL="457200" marR="0" lvl="0" indent="-457200" algn="l" rtl="0">
              <a:lnSpc>
                <a:spcPct val="80000"/>
              </a:lnSpc>
              <a:spcBef>
                <a:spcPts val="360"/>
              </a:spcBef>
              <a:spcAft>
                <a:spcPts val="0"/>
              </a:spcAft>
              <a:buClr>
                <a:schemeClr val="accent1"/>
              </a:buClr>
              <a:buSzPct val="100000"/>
              <a:buFont typeface="Book Antiqua"/>
              <a:buAutoNum type="arabicPeriod"/>
            </a:pPr>
            <a:r>
              <a:rPr lang="en-US" sz="1800"/>
              <a:t>3G Grant Opportunities / Teachable Moments</a:t>
            </a:r>
            <a:r>
              <a:rPr lang="en-US" sz="1800" b="0" i="0" u="none" strike="noStrike" cap="none">
                <a:solidFill>
                  <a:srgbClr val="262626"/>
                </a:solidFill>
                <a:latin typeface="Book Antiqua"/>
                <a:ea typeface="Book Antiqua"/>
                <a:cs typeface="Book Antiqua"/>
                <a:sym typeface="Book Antiqua"/>
              </a:rPr>
              <a:t>	</a:t>
            </a:r>
          </a:p>
          <a:p>
            <a:pPr marL="457200" marR="0" lvl="0" indent="-457200" algn="l" rtl="0">
              <a:lnSpc>
                <a:spcPct val="80000"/>
              </a:lnSpc>
              <a:spcBef>
                <a:spcPts val="360"/>
              </a:spcBef>
              <a:spcAft>
                <a:spcPts val="0"/>
              </a:spcAft>
              <a:buClr>
                <a:schemeClr val="accent1"/>
              </a:buClr>
              <a:buSzPct val="100000"/>
              <a:buFont typeface="Book Antiqua"/>
              <a:buAutoNum type="arabicPeriod"/>
            </a:pPr>
            <a:r>
              <a:rPr lang="en-US" sz="1800"/>
              <a:t>Growing Numbers / </a:t>
            </a:r>
            <a:r>
              <a:rPr lang="en-US" sz="1800" b="0" i="0" u="none" strike="noStrike" cap="none">
                <a:solidFill>
                  <a:srgbClr val="262626"/>
                </a:solidFill>
                <a:latin typeface="Book Antiqua"/>
                <a:ea typeface="Book Antiqua"/>
                <a:cs typeface="Book Antiqua"/>
                <a:sym typeface="Book Antiqua"/>
              </a:rPr>
              <a:t>Tracy Family Outreach		</a:t>
            </a:r>
          </a:p>
          <a:p>
            <a:pPr marL="457200" marR="0" lvl="0" indent="-457200" algn="l" rtl="0">
              <a:lnSpc>
                <a:spcPct val="80000"/>
              </a:lnSpc>
              <a:spcBef>
                <a:spcPts val="360"/>
              </a:spcBef>
              <a:spcAft>
                <a:spcPts val="0"/>
              </a:spcAft>
              <a:buClr>
                <a:schemeClr val="accent1"/>
              </a:buClr>
              <a:buSzPct val="100000"/>
              <a:buFont typeface="Book Antiqua"/>
              <a:buAutoNum type="arabicPeriod"/>
            </a:pPr>
            <a:r>
              <a:rPr lang="en-US" sz="1800" b="0" i="0" u="none" strike="noStrike" cap="none">
                <a:solidFill>
                  <a:srgbClr val="262626"/>
                </a:solidFill>
                <a:latin typeface="Book Antiqua"/>
                <a:ea typeface="Book Antiqua"/>
                <a:cs typeface="Book Antiqua"/>
                <a:sym typeface="Book Antiqua"/>
              </a:rPr>
              <a:t>NG and MG Review/Voting	</a:t>
            </a:r>
          </a:p>
          <a:p>
            <a:pPr marL="457200" marR="0" lvl="0" indent="-457200" algn="l" rtl="0">
              <a:lnSpc>
                <a:spcPct val="80000"/>
              </a:lnSpc>
              <a:spcBef>
                <a:spcPts val="360"/>
              </a:spcBef>
              <a:spcAft>
                <a:spcPts val="0"/>
              </a:spcAft>
              <a:buClr>
                <a:schemeClr val="accent1"/>
              </a:buClr>
              <a:buSzPct val="100000"/>
              <a:buFont typeface="Book Antiqua"/>
              <a:buAutoNum type="arabicPeriod"/>
            </a:pPr>
            <a:r>
              <a:rPr lang="en-US" sz="1800" b="0" i="0" u="none" strike="noStrike" cap="none">
                <a:solidFill>
                  <a:srgbClr val="262626"/>
                </a:solidFill>
                <a:latin typeface="Book Antiqua"/>
                <a:ea typeface="Book Antiqua"/>
                <a:cs typeface="Book Antiqua"/>
                <a:sym typeface="Book Antiqua"/>
              </a:rPr>
              <a:t>Group Picture			</a:t>
            </a:r>
          </a:p>
          <a:p>
            <a:pPr marL="457200" marR="0" lvl="0" indent="-457200" algn="ctr" rtl="0">
              <a:lnSpc>
                <a:spcPct val="80000"/>
              </a:lnSpc>
              <a:spcBef>
                <a:spcPts val="120"/>
              </a:spcBef>
              <a:buClr>
                <a:schemeClr val="accent1"/>
              </a:buClr>
              <a:buSzPct val="100000"/>
              <a:buFont typeface="Book Antiqua"/>
              <a:buNone/>
            </a:pPr>
            <a:endParaRPr sz="600" b="0" i="0" u="none" strike="noStrike" cap="none">
              <a:solidFill>
                <a:srgbClr val="262626"/>
              </a:solidFill>
              <a:latin typeface="Book Antiqua"/>
              <a:ea typeface="Book Antiqua"/>
              <a:cs typeface="Book Antiqua"/>
              <a:sym typeface="Book Antiqua"/>
            </a:endParaRPr>
          </a:p>
        </p:txBody>
      </p:sp>
      <p:pic>
        <p:nvPicPr>
          <p:cNvPr id="226" name="Shape 226"/>
          <p:cNvPicPr preferRelativeResize="0"/>
          <p:nvPr/>
        </p:nvPicPr>
        <p:blipFill>
          <a:blip r:embed="rId3">
            <a:alphaModFix/>
          </a:blip>
          <a:stretch>
            <a:fillRect/>
          </a:stretch>
        </p:blipFill>
        <p:spPr>
          <a:xfrm>
            <a:off x="2420800" y="1295399"/>
            <a:ext cx="3943460" cy="29718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302075" y="2223325"/>
            <a:ext cx="4729800" cy="3828600"/>
          </a:xfrm>
          <a:prstGeom prst="rect">
            <a:avLst/>
          </a:prstGeom>
          <a:noFill/>
          <a:ln>
            <a:noFill/>
          </a:ln>
        </p:spPr>
        <p:txBody>
          <a:bodyPr lIns="91425" tIns="91425" rIns="91425" bIns="91425" anchor="t" anchorCtr="0">
            <a:noAutofit/>
          </a:bodyPr>
          <a:lstStyle/>
          <a:p>
            <a:pPr marL="365760" marR="0" lvl="0" indent="-384810" algn="l" rtl="0">
              <a:spcBef>
                <a:spcPts val="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Evo3 Foundation – </a:t>
            </a:r>
            <a:r>
              <a:rPr lang="en-US" sz="1400" b="0" i="0" u="none" strike="noStrike" cap="none">
                <a:solidFill>
                  <a:srgbClr val="262626"/>
                </a:solidFill>
                <a:latin typeface="Book Antiqua"/>
                <a:ea typeface="Book Antiqua"/>
                <a:cs typeface="Book Antiqua"/>
                <a:sym typeface="Book Antiqua"/>
              </a:rPr>
              <a:t>Alex Tracy</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Cheerful Home – </a:t>
            </a:r>
            <a:r>
              <a:rPr lang="en-US" sz="1400" b="0" i="0" u="none" strike="noStrike" cap="none">
                <a:solidFill>
                  <a:srgbClr val="262626"/>
                </a:solidFill>
                <a:latin typeface="Book Antiqua"/>
                <a:ea typeface="Book Antiqua"/>
                <a:cs typeface="Book Antiqua"/>
                <a:sym typeface="Book Antiqua"/>
              </a:rPr>
              <a:t>Ali Tracy</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Teaching Drum Outdoor School – </a:t>
            </a:r>
            <a:r>
              <a:rPr lang="en-US" sz="1400" b="0" i="0" u="none" strike="noStrike" cap="none">
                <a:solidFill>
                  <a:srgbClr val="262626"/>
                </a:solidFill>
                <a:latin typeface="Book Antiqua"/>
                <a:ea typeface="Book Antiqua"/>
                <a:cs typeface="Book Antiqua"/>
                <a:sym typeface="Book Antiqua"/>
              </a:rPr>
              <a:t>Amelia George</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Altus Math – </a:t>
            </a:r>
            <a:r>
              <a:rPr lang="en-US" sz="1400" b="0" i="0" u="none" strike="noStrike" cap="none">
                <a:solidFill>
                  <a:srgbClr val="262626"/>
                </a:solidFill>
                <a:latin typeface="Book Antiqua"/>
                <a:ea typeface="Book Antiqua"/>
                <a:cs typeface="Book Antiqua"/>
                <a:sym typeface="Book Antiqua"/>
              </a:rPr>
              <a:t>Angie Tracy</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Wonderland Camp –</a:t>
            </a:r>
            <a:r>
              <a:rPr lang="en-US" sz="1400" b="0" i="0" u="none" strike="noStrike" cap="none">
                <a:solidFill>
                  <a:srgbClr val="262626"/>
                </a:solidFill>
                <a:latin typeface="Book Antiqua"/>
                <a:ea typeface="Book Antiqua"/>
                <a:cs typeface="Book Antiqua"/>
                <a:sym typeface="Book Antiqua"/>
              </a:rPr>
              <a:t> Ava Terwelp</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Quincy Notre Dame –</a:t>
            </a:r>
            <a:r>
              <a:rPr lang="en-US" sz="1400" b="0" i="0" u="none" strike="noStrike" cap="none">
                <a:solidFill>
                  <a:srgbClr val="262626"/>
                </a:solidFill>
                <a:latin typeface="Book Antiqua"/>
                <a:ea typeface="Book Antiqua"/>
                <a:cs typeface="Book Antiqua"/>
                <a:sym typeface="Book Antiqua"/>
              </a:rPr>
              <a:t> Ben Tracy</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Action Brown County – </a:t>
            </a:r>
            <a:r>
              <a:rPr lang="en-US" sz="1400" b="0" i="0" u="none" strike="noStrike" cap="none">
                <a:solidFill>
                  <a:srgbClr val="262626"/>
                </a:solidFill>
                <a:latin typeface="Book Antiqua"/>
                <a:ea typeface="Book Antiqua"/>
                <a:cs typeface="Book Antiqua"/>
                <a:sym typeface="Book Antiqua"/>
              </a:rPr>
              <a:t>Brian Buckley</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St. Louis Crisis Nursery –</a:t>
            </a:r>
            <a:r>
              <a:rPr lang="en-US" sz="1400" b="0" i="0" u="none" strike="noStrike" cap="none">
                <a:solidFill>
                  <a:srgbClr val="262626"/>
                </a:solidFill>
                <a:latin typeface="Book Antiqua"/>
                <a:ea typeface="Book Antiqua"/>
                <a:cs typeface="Book Antiqua"/>
                <a:sym typeface="Book Antiqua"/>
              </a:rPr>
              <a:t> Christine Iovaldi</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Big Brother, Big Sisters of Greater Kansas City –</a:t>
            </a:r>
            <a:r>
              <a:rPr lang="en-US" sz="1400" b="0" i="0" u="none" strike="noStrike" cap="none">
                <a:solidFill>
                  <a:srgbClr val="262626"/>
                </a:solidFill>
                <a:latin typeface="Book Antiqua"/>
                <a:ea typeface="Book Antiqua"/>
                <a:cs typeface="Book Antiqua"/>
                <a:sym typeface="Book Antiqua"/>
              </a:rPr>
              <a:t> Chris Stamerjohn</a:t>
            </a:r>
          </a:p>
          <a:p>
            <a:pPr marL="365760" marR="0" lvl="0" indent="-384810" algn="l" rtl="0">
              <a:spcBef>
                <a:spcPts val="22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Boys &amp; Girls Club of Alton –</a:t>
            </a:r>
            <a:r>
              <a:rPr lang="en-US" sz="1400" b="0" i="0" u="none" strike="noStrike" cap="none">
                <a:solidFill>
                  <a:srgbClr val="262626"/>
                </a:solidFill>
                <a:latin typeface="Book Antiqua"/>
                <a:ea typeface="Book Antiqua"/>
                <a:cs typeface="Book Antiqua"/>
                <a:sym typeface="Book Antiqua"/>
              </a:rPr>
              <a:t> Dan Iovaldi</a:t>
            </a:r>
          </a:p>
        </p:txBody>
      </p:sp>
      <p:sp>
        <p:nvSpPr>
          <p:cNvPr id="419" name="Shape 419"/>
          <p:cNvSpPr txBox="1">
            <a:spLocks noGrp="1"/>
          </p:cNvSpPr>
          <p:nvPr>
            <p:ph type="title"/>
          </p:nvPr>
        </p:nvSpPr>
        <p:spPr>
          <a:xfrm>
            <a:off x="688489" y="570156"/>
            <a:ext cx="7756200" cy="1054198"/>
          </a:xfrm>
          <a:prstGeom prst="rect">
            <a:avLst/>
          </a:prstGeom>
          <a:noFill/>
          <a:ln>
            <a:noFill/>
          </a:ln>
        </p:spPr>
        <p:txBody>
          <a:bodyPr lIns="91425" tIns="91425" rIns="91425" bIns="91425" anchor="ctr" anchorCtr="0">
            <a:noAutofit/>
          </a:bodyPr>
          <a:lstStyle/>
          <a:p>
            <a:pPr marL="0" marR="0" lvl="0" indent="0" algn="ctr" rtl="0">
              <a:spcBef>
                <a:spcPts val="0"/>
              </a:spcBef>
              <a:buClr>
                <a:schemeClr val="dk2"/>
              </a:buClr>
              <a:buSzPct val="25000"/>
              <a:buFont typeface="Quattrocento"/>
              <a:buNone/>
            </a:pPr>
            <a:r>
              <a:rPr lang="en-US" sz="4800" b="0" i="0" u="none" strike="noStrike" cap="none">
                <a:solidFill>
                  <a:schemeClr val="dk2"/>
                </a:solidFill>
                <a:latin typeface="Quattrocento"/>
                <a:ea typeface="Quattrocento"/>
                <a:cs typeface="Quattrocento"/>
                <a:sym typeface="Quattrocento"/>
              </a:rPr>
              <a:t>Next Generation Grants</a:t>
            </a:r>
          </a:p>
        </p:txBody>
      </p:sp>
      <p:sp>
        <p:nvSpPr>
          <p:cNvPr id="420" name="Shape 420"/>
          <p:cNvSpPr txBox="1"/>
          <p:nvPr/>
        </p:nvSpPr>
        <p:spPr>
          <a:xfrm>
            <a:off x="5234775" y="2223325"/>
            <a:ext cx="3909300" cy="3092700"/>
          </a:xfrm>
          <a:prstGeom prst="rect">
            <a:avLst/>
          </a:prstGeom>
          <a:noFill/>
          <a:ln>
            <a:noFill/>
          </a:ln>
        </p:spPr>
        <p:txBody>
          <a:bodyPr lIns="91425" tIns="91425" rIns="91425" bIns="91425" anchor="t" anchorCtr="0">
            <a:noAutofit/>
          </a:bodyPr>
          <a:lstStyle/>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Coalition for the Homeless – </a:t>
            </a:r>
            <a:r>
              <a:rPr lang="en-US">
                <a:solidFill>
                  <a:srgbClr val="262626"/>
                </a:solidFill>
                <a:latin typeface="Book Antiqua"/>
                <a:ea typeface="Book Antiqua"/>
                <a:cs typeface="Book Antiqua"/>
                <a:sym typeface="Book Antiqua"/>
              </a:rPr>
              <a:t>Diana Tracy</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Ducks Unlimited – </a:t>
            </a:r>
            <a:r>
              <a:rPr lang="en-US">
                <a:solidFill>
                  <a:srgbClr val="262626"/>
                </a:solidFill>
                <a:latin typeface="Book Antiqua"/>
                <a:ea typeface="Book Antiqua"/>
                <a:cs typeface="Book Antiqua"/>
                <a:sym typeface="Book Antiqua"/>
              </a:rPr>
              <a:t>Drew Stamerjohn</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Public Interest Law Initiative –</a:t>
            </a:r>
            <a:r>
              <a:rPr lang="en-US">
                <a:solidFill>
                  <a:srgbClr val="262626"/>
                </a:solidFill>
                <a:latin typeface="Book Antiqua"/>
                <a:ea typeface="Book Antiqua"/>
                <a:cs typeface="Book Antiqua"/>
                <a:sym typeface="Book Antiqua"/>
              </a:rPr>
              <a:t> Liz Tracy</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Le Bonheur Children’s Hospital – </a:t>
            </a:r>
            <a:r>
              <a:rPr lang="en-US">
                <a:solidFill>
                  <a:srgbClr val="262626"/>
                </a:solidFill>
                <a:latin typeface="Book Antiqua"/>
                <a:ea typeface="Book Antiqua"/>
                <a:cs typeface="Book Antiqua"/>
                <a:sym typeface="Book Antiqua"/>
              </a:rPr>
              <a:t>Ellie Stamerjohn</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Big Brothers, Big Sisters –</a:t>
            </a:r>
            <a:r>
              <a:rPr lang="en-US">
                <a:solidFill>
                  <a:srgbClr val="262626"/>
                </a:solidFill>
                <a:latin typeface="Book Antiqua"/>
                <a:ea typeface="Book Antiqua"/>
                <a:cs typeface="Book Antiqua"/>
                <a:sym typeface="Book Antiqua"/>
              </a:rPr>
              <a:t> Grace Schmidt</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BJC Home Care Services – </a:t>
            </a:r>
            <a:r>
              <a:rPr lang="en-US">
                <a:solidFill>
                  <a:srgbClr val="262626"/>
                </a:solidFill>
                <a:latin typeface="Book Antiqua"/>
                <a:ea typeface="Book Antiqua"/>
                <a:cs typeface="Book Antiqua"/>
                <a:sym typeface="Book Antiqua"/>
              </a:rPr>
              <a:t>Hannah Tracy</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Embarc –</a:t>
            </a:r>
            <a:r>
              <a:rPr lang="en-US">
                <a:solidFill>
                  <a:srgbClr val="262626"/>
                </a:solidFill>
                <a:latin typeface="Book Antiqua"/>
                <a:ea typeface="Book Antiqua"/>
                <a:cs typeface="Book Antiqua"/>
                <a:sym typeface="Book Antiqua"/>
              </a:rPr>
              <a:t> Jaclyn Tracy</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Endangered Wolf Center – </a:t>
            </a:r>
            <a:r>
              <a:rPr lang="en-US">
                <a:solidFill>
                  <a:srgbClr val="262626"/>
                </a:solidFill>
                <a:latin typeface="Book Antiqua"/>
                <a:ea typeface="Book Antiqua"/>
                <a:cs typeface="Book Antiqua"/>
                <a:sym typeface="Book Antiqua"/>
              </a:rPr>
              <a:t>Jake Schmidt</a:t>
            </a:r>
          </a:p>
          <a:p>
            <a:pPr marL="365760" lvl="0" indent="-384810" rtl="0">
              <a:spcBef>
                <a:spcPts val="220"/>
              </a:spcBef>
              <a:buClr>
                <a:schemeClr val="accent1"/>
              </a:buClr>
              <a:buFont typeface="Noto Sans Symbols"/>
              <a:buChar char="❧"/>
            </a:pPr>
            <a:r>
              <a:rPr lang="en-US" b="1">
                <a:solidFill>
                  <a:srgbClr val="262626"/>
                </a:solidFill>
                <a:latin typeface="Book Antiqua"/>
                <a:ea typeface="Book Antiqua"/>
                <a:cs typeface="Book Antiqua"/>
                <a:sym typeface="Book Antiqua"/>
              </a:rPr>
              <a:t>Cheerful Home – </a:t>
            </a:r>
            <a:r>
              <a:rPr lang="en-US">
                <a:solidFill>
                  <a:srgbClr val="262626"/>
                </a:solidFill>
                <a:latin typeface="Book Antiqua"/>
                <a:ea typeface="Book Antiqua"/>
                <a:cs typeface="Book Antiqua"/>
                <a:sym typeface="Book Antiqua"/>
              </a:rPr>
              <a:t>Jenna Tracy</a:t>
            </a:r>
          </a:p>
        </p:txBody>
      </p:sp>
      <p:sp>
        <p:nvSpPr>
          <p:cNvPr id="421" name="Shape 421"/>
          <p:cNvSpPr txBox="1"/>
          <p:nvPr/>
        </p:nvSpPr>
        <p:spPr>
          <a:xfrm>
            <a:off x="905850" y="5717100"/>
            <a:ext cx="7332300" cy="1140900"/>
          </a:xfrm>
          <a:prstGeom prst="rect">
            <a:avLst/>
          </a:prstGeom>
          <a:noFill/>
          <a:ln>
            <a:noFill/>
          </a:ln>
        </p:spPr>
        <p:txBody>
          <a:bodyPr lIns="91425" tIns="91425" rIns="91425" bIns="91425" anchor="ctr" anchorCtr="0">
            <a:noAutofit/>
          </a:bodyPr>
          <a:lstStyle/>
          <a:p>
            <a:pPr lvl="0" algn="ctr" rtl="0">
              <a:lnSpc>
                <a:spcPct val="80000"/>
              </a:lnSpc>
              <a:spcBef>
                <a:spcPts val="252"/>
              </a:spcBef>
              <a:buNone/>
            </a:pPr>
            <a:r>
              <a:rPr lang="en-US" sz="2200" i="1">
                <a:solidFill>
                  <a:srgbClr val="262626"/>
                </a:solidFill>
                <a:latin typeface="Book Antiqua"/>
                <a:ea typeface="Book Antiqua"/>
                <a:cs typeface="Book Antiqua"/>
                <a:sym typeface="Book Antiqua"/>
              </a:rPr>
              <a:t>2016 Ozark Meeting Next Gen Winner: </a:t>
            </a:r>
            <a:r>
              <a:rPr lang="en-US" sz="2200" b="1" i="1">
                <a:solidFill>
                  <a:srgbClr val="262626"/>
                </a:solidFill>
                <a:latin typeface="Book Antiqua"/>
                <a:ea typeface="Book Antiqua"/>
                <a:cs typeface="Book Antiqua"/>
                <a:sym typeface="Book Antiqua"/>
              </a:rPr>
              <a:t>Diana Bittner </a:t>
            </a:r>
          </a:p>
          <a:p>
            <a:pPr lvl="0" algn="ctr" rtl="0">
              <a:lnSpc>
                <a:spcPct val="80000"/>
              </a:lnSpc>
              <a:spcBef>
                <a:spcPts val="252"/>
              </a:spcBef>
              <a:buNone/>
            </a:pPr>
            <a:r>
              <a:rPr lang="en-US" sz="2200" b="1" i="1">
                <a:solidFill>
                  <a:srgbClr val="262626"/>
                </a:solidFill>
                <a:latin typeface="Book Antiqua"/>
                <a:ea typeface="Book Antiqua"/>
                <a:cs typeface="Book Antiqua"/>
                <a:sym typeface="Book Antiqua"/>
              </a:rPr>
              <a:t> $3,000 </a:t>
            </a:r>
            <a:r>
              <a:rPr lang="en-US" sz="2200" i="1">
                <a:solidFill>
                  <a:srgbClr val="262626"/>
                </a:solidFill>
                <a:latin typeface="Book Antiqua"/>
                <a:ea typeface="Book Antiqua"/>
                <a:cs typeface="Book Antiqua"/>
                <a:sym typeface="Book Antiqua"/>
              </a:rPr>
              <a:t>for </a:t>
            </a:r>
            <a:r>
              <a:rPr lang="en-US" sz="2200" b="1" i="1">
                <a:solidFill>
                  <a:srgbClr val="262626"/>
                </a:solidFill>
                <a:latin typeface="Book Antiqua"/>
                <a:ea typeface="Book Antiqua"/>
                <a:cs typeface="Book Antiqua"/>
                <a:sym typeface="Book Antiqua"/>
              </a:rPr>
              <a:t>Edible Schoolyard </a:t>
            </a:r>
            <a:r>
              <a:rPr lang="en-US" sz="2200" i="1">
                <a:solidFill>
                  <a:srgbClr val="262626"/>
                </a:solidFill>
                <a:latin typeface="Book Antiqua"/>
                <a:ea typeface="Book Antiqua"/>
                <a:cs typeface="Book Antiqua"/>
                <a:sym typeface="Book Antiqua"/>
              </a:rPr>
              <a:t>in NYC</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2209800"/>
            <a:ext cx="3953700" cy="3449400"/>
          </a:xfrm>
          <a:prstGeom prst="rect">
            <a:avLst/>
          </a:prstGeom>
          <a:noFill/>
          <a:ln>
            <a:noFill/>
          </a:ln>
        </p:spPr>
        <p:txBody>
          <a:bodyPr lIns="91425" tIns="91425" rIns="91425" bIns="91425" anchor="t" anchorCtr="0">
            <a:noAutofit/>
          </a:bodyPr>
          <a:lstStyle/>
          <a:p>
            <a:pPr marL="365760" marR="0" lvl="0" indent="-374650" algn="l" rtl="0">
              <a:lnSpc>
                <a:spcPct val="80000"/>
              </a:lnSpc>
              <a:spcBef>
                <a:spcPts val="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The James Project – </a:t>
            </a:r>
            <a:r>
              <a:rPr lang="en-US" sz="1400" b="0" i="0" u="none" strike="noStrike" cap="none">
                <a:solidFill>
                  <a:srgbClr val="262626"/>
                </a:solidFill>
                <a:latin typeface="Book Antiqua"/>
                <a:ea typeface="Book Antiqua"/>
                <a:cs typeface="Book Antiqua"/>
                <a:sym typeface="Book Antiqua"/>
              </a:rPr>
              <a:t>Jenny Capestrain</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Humane Society of Southern Arizona, Smiling Dog Rescue –</a:t>
            </a:r>
            <a:r>
              <a:rPr lang="en-US" sz="1400" b="0" i="0" u="none" strike="noStrike" cap="none">
                <a:solidFill>
                  <a:srgbClr val="262626"/>
                </a:solidFill>
                <a:latin typeface="Book Antiqua"/>
                <a:ea typeface="Book Antiqua"/>
                <a:cs typeface="Book Antiqua"/>
                <a:sym typeface="Book Antiqua"/>
              </a:rPr>
              <a:t> Julia Capestrain</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Our Little Haven – </a:t>
            </a:r>
            <a:r>
              <a:rPr lang="en-US" sz="1400" b="0" i="0" u="none" strike="noStrike" cap="none">
                <a:solidFill>
                  <a:srgbClr val="262626"/>
                </a:solidFill>
                <a:latin typeface="Book Antiqua"/>
                <a:ea typeface="Book Antiqua"/>
                <a:cs typeface="Book Antiqua"/>
                <a:sym typeface="Book Antiqua"/>
              </a:rPr>
              <a:t>Katelyn Schmidt</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Almost Home Kids – </a:t>
            </a:r>
            <a:r>
              <a:rPr lang="en-US" sz="1400" b="0" i="0" u="none" strike="noStrike" cap="none">
                <a:solidFill>
                  <a:srgbClr val="262626"/>
                </a:solidFill>
                <a:latin typeface="Book Antiqua"/>
                <a:ea typeface="Book Antiqua"/>
                <a:cs typeface="Book Antiqua"/>
                <a:sym typeface="Book Antiqua"/>
              </a:rPr>
              <a:t>Kelsey Tracy</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Cheerful Home – </a:t>
            </a:r>
            <a:r>
              <a:rPr lang="en-US" sz="1400" b="0" i="0" u="none" strike="noStrike" cap="none">
                <a:solidFill>
                  <a:srgbClr val="262626"/>
                </a:solidFill>
                <a:latin typeface="Book Antiqua"/>
                <a:ea typeface="Book Antiqua"/>
                <a:cs typeface="Book Antiqua"/>
                <a:sym typeface="Book Antiqua"/>
              </a:rPr>
              <a:t>Kristin Tracy</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Ducks Unlimited – </a:t>
            </a:r>
            <a:r>
              <a:rPr lang="en-US" sz="1400" b="0" i="0" u="none" strike="noStrike" cap="none">
                <a:solidFill>
                  <a:srgbClr val="262626"/>
                </a:solidFill>
                <a:latin typeface="Book Antiqua"/>
                <a:ea typeface="Book Antiqua"/>
                <a:cs typeface="Book Antiqua"/>
                <a:sym typeface="Book Antiqua"/>
              </a:rPr>
              <a:t>Luke Stamerjohn</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The Women’s Lunch Place – </a:t>
            </a:r>
            <a:r>
              <a:rPr lang="en-US" sz="1400" b="0" i="0" u="none" strike="noStrike" cap="none">
                <a:solidFill>
                  <a:srgbClr val="262626"/>
                </a:solidFill>
                <a:latin typeface="Book Antiqua"/>
                <a:ea typeface="Book Antiqua"/>
                <a:cs typeface="Book Antiqua"/>
                <a:sym typeface="Book Antiqua"/>
              </a:rPr>
              <a:t>Maggie Sullivan</a:t>
            </a:r>
          </a:p>
          <a:p>
            <a:pPr marL="365760" marR="0" lvl="0" indent="-374650" algn="l" rtl="0">
              <a:lnSpc>
                <a:spcPct val="80000"/>
              </a:lnSpc>
              <a:spcBef>
                <a:spcPts val="252"/>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IamMORE Foundation – </a:t>
            </a:r>
            <a:r>
              <a:rPr lang="en-US" sz="1400" b="0" i="0" u="none" strike="noStrike" cap="none">
                <a:solidFill>
                  <a:srgbClr val="262626"/>
                </a:solidFill>
                <a:latin typeface="Book Antiqua"/>
                <a:ea typeface="Book Antiqua"/>
                <a:cs typeface="Book Antiqua"/>
                <a:sym typeface="Book Antiqua"/>
              </a:rPr>
              <a:t>Matt Tracy</a:t>
            </a:r>
          </a:p>
        </p:txBody>
      </p:sp>
      <p:sp>
        <p:nvSpPr>
          <p:cNvPr id="427" name="Shape 427"/>
          <p:cNvSpPr txBox="1">
            <a:spLocks noGrp="1"/>
          </p:cNvSpPr>
          <p:nvPr>
            <p:ph type="title"/>
          </p:nvPr>
        </p:nvSpPr>
        <p:spPr>
          <a:xfrm>
            <a:off x="688489" y="570156"/>
            <a:ext cx="7756200" cy="1054198"/>
          </a:xfrm>
          <a:prstGeom prst="rect">
            <a:avLst/>
          </a:prstGeom>
          <a:noFill/>
          <a:ln>
            <a:noFill/>
          </a:ln>
        </p:spPr>
        <p:txBody>
          <a:bodyPr lIns="91425" tIns="91425" rIns="91425" bIns="91425" anchor="ctr" anchorCtr="0">
            <a:noAutofit/>
          </a:bodyPr>
          <a:lstStyle/>
          <a:p>
            <a:pPr marL="0" marR="0" lvl="0" indent="0" algn="ctr" rtl="0">
              <a:spcBef>
                <a:spcPts val="0"/>
              </a:spcBef>
              <a:buClr>
                <a:schemeClr val="dk2"/>
              </a:buClr>
              <a:buSzPct val="25000"/>
              <a:buFont typeface="Quattrocento"/>
              <a:buNone/>
            </a:pPr>
            <a:r>
              <a:rPr lang="en-US" sz="4800" b="0" i="0" u="none" strike="noStrike" cap="none">
                <a:solidFill>
                  <a:schemeClr val="dk2"/>
                </a:solidFill>
                <a:latin typeface="Quattrocento"/>
                <a:ea typeface="Quattrocento"/>
                <a:cs typeface="Quattrocento"/>
                <a:sym typeface="Quattrocento"/>
              </a:rPr>
              <a:t>Next Generation Grants</a:t>
            </a:r>
          </a:p>
        </p:txBody>
      </p:sp>
      <p:sp>
        <p:nvSpPr>
          <p:cNvPr id="428" name="Shape 428"/>
          <p:cNvSpPr txBox="1"/>
          <p:nvPr/>
        </p:nvSpPr>
        <p:spPr>
          <a:xfrm>
            <a:off x="262750" y="5281300"/>
            <a:ext cx="3403500" cy="12057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1">
              <a:solidFill>
                <a:schemeClr val="dk1"/>
              </a:solidFill>
              <a:latin typeface="Book Antiqua"/>
              <a:ea typeface="Book Antiqua"/>
              <a:cs typeface="Book Antiqua"/>
              <a:sym typeface="Book Antiqua"/>
            </a:endParaRPr>
          </a:p>
          <a:p>
            <a:pPr marL="0" marR="0" lvl="0" indent="0" algn="l" rtl="0">
              <a:spcBef>
                <a:spcPts val="0"/>
              </a:spcBef>
              <a:buSzPct val="25000"/>
              <a:buNone/>
            </a:pPr>
            <a:r>
              <a:rPr lang="en-US" sz="2400" i="1">
                <a:solidFill>
                  <a:schemeClr val="dk1"/>
                </a:solidFill>
                <a:latin typeface="Book Antiqua"/>
                <a:ea typeface="Book Antiqua"/>
                <a:cs typeface="Book Antiqua"/>
                <a:sym typeface="Book Antiqua"/>
              </a:rPr>
              <a:t>Total Next Gen Grants</a:t>
            </a:r>
          </a:p>
          <a:p>
            <a:pPr marL="0" marR="0" lvl="0" indent="0" algn="l" rtl="0">
              <a:spcBef>
                <a:spcPts val="0"/>
              </a:spcBef>
              <a:buSzPct val="25000"/>
              <a:buNone/>
            </a:pPr>
            <a:r>
              <a:rPr lang="en-US" sz="2400" i="1">
                <a:solidFill>
                  <a:schemeClr val="dk1"/>
                </a:solidFill>
                <a:latin typeface="Book Antiqua"/>
                <a:ea typeface="Book Antiqua"/>
                <a:cs typeface="Book Antiqua"/>
                <a:sym typeface="Book Antiqua"/>
              </a:rPr>
              <a:t>2015 : </a:t>
            </a:r>
            <a:r>
              <a:rPr lang="en-US" sz="2400" b="1" i="1">
                <a:solidFill>
                  <a:schemeClr val="dk1"/>
                </a:solidFill>
                <a:latin typeface="Book Antiqua"/>
                <a:ea typeface="Book Antiqua"/>
                <a:cs typeface="Book Antiqua"/>
                <a:sym typeface="Book Antiqua"/>
              </a:rPr>
              <a:t>$79,500</a:t>
            </a:r>
            <a:r>
              <a:rPr lang="en-US" sz="2400" i="1">
                <a:solidFill>
                  <a:schemeClr val="dk1"/>
                </a:solidFill>
                <a:latin typeface="Book Antiqua"/>
                <a:ea typeface="Book Antiqua"/>
                <a:cs typeface="Book Antiqua"/>
                <a:sym typeface="Book Antiqua"/>
              </a:rPr>
              <a:t> </a:t>
            </a:r>
          </a:p>
          <a:p>
            <a:pPr marL="0" marR="0" lvl="0" indent="0" algn="l" rtl="0">
              <a:spcBef>
                <a:spcPts val="0"/>
              </a:spcBef>
              <a:buSzPct val="25000"/>
              <a:buNone/>
            </a:pPr>
            <a:r>
              <a:rPr lang="en-US" sz="2400" i="1">
                <a:solidFill>
                  <a:schemeClr val="dk1"/>
                </a:solidFill>
                <a:latin typeface="Book Antiqua"/>
                <a:ea typeface="Book Antiqua"/>
                <a:cs typeface="Book Antiqua"/>
                <a:sym typeface="Book Antiqua"/>
              </a:rPr>
              <a:t>2016: </a:t>
            </a:r>
            <a:r>
              <a:rPr lang="en-US" sz="2400" b="1" i="1">
                <a:solidFill>
                  <a:schemeClr val="dk1"/>
                </a:solidFill>
                <a:latin typeface="Book Antiqua"/>
                <a:ea typeface="Book Antiqua"/>
                <a:cs typeface="Book Antiqua"/>
                <a:sym typeface="Book Antiqua"/>
              </a:rPr>
              <a:t>$105,500</a:t>
            </a:r>
          </a:p>
          <a:p>
            <a:pPr marL="0" marR="0" lvl="0" indent="0" algn="l" rtl="0">
              <a:spcBef>
                <a:spcPts val="0"/>
              </a:spcBef>
              <a:buNone/>
            </a:pPr>
            <a:endParaRPr sz="2800" b="1">
              <a:solidFill>
                <a:schemeClr val="dk1"/>
              </a:solidFill>
              <a:latin typeface="Book Antiqua"/>
              <a:ea typeface="Book Antiqua"/>
              <a:cs typeface="Book Antiqua"/>
              <a:sym typeface="Book Antiqua"/>
            </a:endParaRPr>
          </a:p>
        </p:txBody>
      </p:sp>
      <p:sp>
        <p:nvSpPr>
          <p:cNvPr id="429" name="Shape 429"/>
          <p:cNvSpPr txBox="1"/>
          <p:nvPr/>
        </p:nvSpPr>
        <p:spPr>
          <a:xfrm>
            <a:off x="3038391" y="6123871"/>
            <a:ext cx="6163541" cy="523219"/>
          </a:xfrm>
          <a:prstGeom prst="rect">
            <a:avLst/>
          </a:prstGeom>
          <a:noFill/>
          <a:ln>
            <a:noFill/>
          </a:ln>
        </p:spPr>
        <p:txBody>
          <a:bodyPr lIns="91425" tIns="45700" rIns="91425" bIns="45700" anchor="t" anchorCtr="0">
            <a:noAutofit/>
          </a:bodyPr>
          <a:lstStyle/>
          <a:p>
            <a:pPr marL="0" marR="0" lvl="0" indent="0" algn="l" rtl="0">
              <a:spcBef>
                <a:spcPts val="0"/>
              </a:spcBef>
              <a:buNone/>
            </a:pPr>
            <a:endParaRPr sz="2800" b="1">
              <a:solidFill>
                <a:schemeClr val="dk1"/>
              </a:solidFill>
              <a:latin typeface="Book Antiqua"/>
              <a:ea typeface="Book Antiqua"/>
              <a:cs typeface="Book Antiqua"/>
              <a:sym typeface="Book Antiqua"/>
            </a:endParaRPr>
          </a:p>
        </p:txBody>
      </p:sp>
      <p:sp>
        <p:nvSpPr>
          <p:cNvPr id="430" name="Shape 430"/>
          <p:cNvSpPr txBox="1"/>
          <p:nvPr/>
        </p:nvSpPr>
        <p:spPr>
          <a:xfrm>
            <a:off x="4883100" y="2231900"/>
            <a:ext cx="3801000" cy="3449400"/>
          </a:xfrm>
          <a:prstGeom prst="rect">
            <a:avLst/>
          </a:prstGeom>
          <a:noFill/>
          <a:ln>
            <a:noFill/>
          </a:ln>
        </p:spPr>
        <p:txBody>
          <a:bodyPr lIns="91425" tIns="91425" rIns="91425" bIns="91425" anchor="t" anchorCtr="0">
            <a:noAutofit/>
          </a:bodyPr>
          <a:lstStyle/>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Family Promise of North Fulton/DeKalb – </a:t>
            </a:r>
            <a:r>
              <a:rPr lang="en-US">
                <a:solidFill>
                  <a:srgbClr val="262626"/>
                </a:solidFill>
                <a:latin typeface="Book Antiqua"/>
                <a:ea typeface="Book Antiqua"/>
                <a:cs typeface="Book Antiqua"/>
                <a:sym typeface="Book Antiqua"/>
              </a:rPr>
              <a:t>Megan Costigan</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Children’s Miracle Network – </a:t>
            </a:r>
            <a:r>
              <a:rPr lang="en-US">
                <a:solidFill>
                  <a:srgbClr val="262626"/>
                </a:solidFill>
                <a:latin typeface="Book Antiqua"/>
                <a:ea typeface="Book Antiqua"/>
                <a:cs typeface="Book Antiqua"/>
                <a:sym typeface="Book Antiqua"/>
              </a:rPr>
              <a:t>Micaela Tracy</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FOCUS St. Louis – </a:t>
            </a:r>
            <a:r>
              <a:rPr lang="en-US">
                <a:solidFill>
                  <a:srgbClr val="262626"/>
                </a:solidFill>
                <a:latin typeface="Book Antiqua"/>
                <a:ea typeface="Book Antiqua"/>
                <a:cs typeface="Book Antiqua"/>
                <a:sym typeface="Book Antiqua"/>
              </a:rPr>
              <a:t>Mike Tracy</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Life Styles, Inc. – </a:t>
            </a:r>
            <a:r>
              <a:rPr lang="en-US">
                <a:solidFill>
                  <a:srgbClr val="262626"/>
                </a:solidFill>
                <a:latin typeface="Book Antiqua"/>
                <a:ea typeface="Book Antiqua"/>
                <a:cs typeface="Book Antiqua"/>
                <a:sym typeface="Book Antiqua"/>
              </a:rPr>
              <a:t>Nikki Tracy</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Cheerful Home – </a:t>
            </a:r>
            <a:r>
              <a:rPr lang="en-US">
                <a:solidFill>
                  <a:srgbClr val="262626"/>
                </a:solidFill>
                <a:latin typeface="Book Antiqua"/>
                <a:ea typeface="Book Antiqua"/>
                <a:cs typeface="Book Antiqua"/>
                <a:sym typeface="Book Antiqua"/>
              </a:rPr>
              <a:t>Liv Tracy</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Cheerful Home – </a:t>
            </a:r>
            <a:r>
              <a:rPr lang="en-US">
                <a:solidFill>
                  <a:srgbClr val="262626"/>
                </a:solidFill>
                <a:latin typeface="Book Antiqua"/>
                <a:ea typeface="Book Antiqua"/>
                <a:cs typeface="Book Antiqua"/>
                <a:sym typeface="Book Antiqua"/>
              </a:rPr>
              <a:t>Sam Tracy</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Family-to-Family – </a:t>
            </a:r>
            <a:r>
              <a:rPr lang="en-US">
                <a:solidFill>
                  <a:srgbClr val="262626"/>
                </a:solidFill>
                <a:latin typeface="Book Antiqua"/>
                <a:ea typeface="Book Antiqua"/>
                <a:cs typeface="Book Antiqua"/>
                <a:sym typeface="Book Antiqua"/>
              </a:rPr>
              <a:t>Sam Sullivan</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Boston College – </a:t>
            </a:r>
            <a:r>
              <a:rPr lang="en-US">
                <a:solidFill>
                  <a:srgbClr val="262626"/>
                </a:solidFill>
                <a:latin typeface="Book Antiqua"/>
                <a:ea typeface="Book Antiqua"/>
                <a:cs typeface="Book Antiqua"/>
                <a:sym typeface="Book Antiqua"/>
              </a:rPr>
              <a:t>Teresa Sullivan</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The James Project – </a:t>
            </a:r>
            <a:r>
              <a:rPr lang="en-US">
                <a:solidFill>
                  <a:srgbClr val="262626"/>
                </a:solidFill>
                <a:latin typeface="Book Antiqua"/>
                <a:ea typeface="Book Antiqua"/>
                <a:cs typeface="Book Antiqua"/>
                <a:sym typeface="Book Antiqua"/>
              </a:rPr>
              <a:t>Tim Capestrain</a:t>
            </a:r>
          </a:p>
          <a:p>
            <a:pPr marL="365760" lvl="0" indent="-374650" rtl="0">
              <a:lnSpc>
                <a:spcPct val="80000"/>
              </a:lnSpc>
              <a:spcBef>
                <a:spcPts val="252"/>
              </a:spcBef>
              <a:buClr>
                <a:schemeClr val="accent1"/>
              </a:buClr>
              <a:buFont typeface="Noto Sans Symbols"/>
              <a:buChar char="❧"/>
            </a:pPr>
            <a:r>
              <a:rPr lang="en-US" b="1">
                <a:solidFill>
                  <a:srgbClr val="262626"/>
                </a:solidFill>
                <a:latin typeface="Book Antiqua"/>
                <a:ea typeface="Book Antiqua"/>
                <a:cs typeface="Book Antiqua"/>
                <a:sym typeface="Book Antiqua"/>
              </a:rPr>
              <a:t>St. Clement Church – </a:t>
            </a:r>
            <a:r>
              <a:rPr lang="en-US">
                <a:solidFill>
                  <a:srgbClr val="262626"/>
                </a:solidFill>
                <a:latin typeface="Book Antiqua"/>
                <a:ea typeface="Book Antiqua"/>
                <a:cs typeface="Book Antiqua"/>
                <a:sym typeface="Book Antiqua"/>
              </a:rPr>
              <a:t>Zach Tracy</a:t>
            </a:r>
          </a:p>
          <a:p>
            <a:pPr lvl="0">
              <a:spcBef>
                <a:spcPts val="0"/>
              </a:spcBef>
              <a:buNone/>
            </a:pP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99250" y="2248350"/>
            <a:ext cx="7682749" cy="2780849"/>
          </a:xfrm>
          <a:prstGeom prst="rect">
            <a:avLst/>
          </a:prstGeom>
          <a:noFill/>
          <a:ln>
            <a:noFill/>
          </a:ln>
        </p:spPr>
        <p:txBody>
          <a:bodyPr lIns="91425" tIns="91425" rIns="91425" bIns="91425" anchor="t" anchorCtr="0">
            <a:noAutofit/>
          </a:bodyPr>
          <a:lstStyle/>
          <a:p>
            <a:pPr marL="365760" marR="0" lvl="0" indent="-365760" algn="l" rtl="0">
              <a:spcBef>
                <a:spcPts val="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Arthritis Foundation – </a:t>
            </a:r>
            <a:r>
              <a:rPr lang="en-US" sz="1600" b="0" i="0" u="none" strike="noStrike" cap="none">
                <a:solidFill>
                  <a:srgbClr val="262626"/>
                </a:solidFill>
                <a:latin typeface="Book Antiqua"/>
                <a:ea typeface="Book Antiqua"/>
                <a:cs typeface="Book Antiqua"/>
                <a:sym typeface="Book Antiqua"/>
              </a:rPr>
              <a:t>Angie Tracy</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Birthright Counseling, St. Louis – </a:t>
            </a:r>
            <a:r>
              <a:rPr lang="en-US" sz="1600" b="0" i="0" u="none" strike="noStrike" cap="none">
                <a:solidFill>
                  <a:srgbClr val="262626"/>
                </a:solidFill>
                <a:latin typeface="Book Antiqua"/>
                <a:ea typeface="Book Antiqua"/>
                <a:cs typeface="Book Antiqua"/>
                <a:sym typeface="Book Antiqua"/>
              </a:rPr>
              <a:t>Annie Tracy</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Our Lady of Lourdes – </a:t>
            </a:r>
            <a:r>
              <a:rPr lang="en-US" sz="1600" b="0" i="0" u="none" strike="noStrike" cap="none">
                <a:solidFill>
                  <a:srgbClr val="262626"/>
                </a:solidFill>
                <a:latin typeface="Book Antiqua"/>
                <a:ea typeface="Book Antiqua"/>
                <a:cs typeface="Book Antiqua"/>
                <a:sym typeface="Book Antiqua"/>
              </a:rPr>
              <a:t>Ben Tracy</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Amigos for Christ – </a:t>
            </a:r>
            <a:r>
              <a:rPr lang="en-US" sz="1600" b="0" i="0" u="none" strike="noStrike" cap="none">
                <a:solidFill>
                  <a:srgbClr val="262626"/>
                </a:solidFill>
                <a:latin typeface="Book Antiqua"/>
                <a:ea typeface="Book Antiqua"/>
                <a:cs typeface="Book Antiqua"/>
                <a:sym typeface="Book Antiqua"/>
              </a:rPr>
              <a:t>Christine Iovaldi</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Global Foodbanking Network, Coalition for the Homeless, The Bridge Fund of New York, Bonnie Youth Club, </a:t>
            </a:r>
            <a:r>
              <a:rPr lang="en-US" sz="1600" b="1" i="0" u="sng" strike="noStrike" cap="none">
                <a:solidFill>
                  <a:srgbClr val="1155CC"/>
                </a:solidFill>
                <a:latin typeface="Book Antiqua"/>
                <a:ea typeface="Book Antiqua"/>
                <a:cs typeface="Book Antiqua"/>
                <a:sym typeface="Book Antiqua"/>
              </a:rPr>
              <a:t>Search and Care</a:t>
            </a:r>
            <a:r>
              <a:rPr lang="en-US" sz="1600" b="1" i="0" u="none" strike="noStrike" cap="none">
                <a:solidFill>
                  <a:srgbClr val="1C4587"/>
                </a:solidFill>
                <a:latin typeface="Book Antiqua"/>
                <a:ea typeface="Book Antiqua"/>
                <a:cs typeface="Book Antiqua"/>
                <a:sym typeface="Book Antiqua"/>
              </a:rPr>
              <a:t> </a:t>
            </a:r>
            <a:r>
              <a:rPr lang="en-US" sz="1600" b="1" i="0" u="none" strike="noStrike" cap="none">
                <a:solidFill>
                  <a:srgbClr val="262626"/>
                </a:solidFill>
                <a:latin typeface="Book Antiqua"/>
                <a:ea typeface="Book Antiqua"/>
                <a:cs typeface="Book Antiqua"/>
                <a:sym typeface="Book Antiqua"/>
              </a:rPr>
              <a:t>–</a:t>
            </a:r>
            <a:r>
              <a:rPr lang="en-US" sz="1600" b="0" i="0" u="none" strike="noStrike" cap="none">
                <a:solidFill>
                  <a:srgbClr val="262626"/>
                </a:solidFill>
                <a:latin typeface="Book Antiqua"/>
                <a:ea typeface="Book Antiqua"/>
                <a:cs typeface="Book Antiqua"/>
                <a:sym typeface="Book Antiqua"/>
              </a:rPr>
              <a:t> Diana </a:t>
            </a:r>
            <a:r>
              <a:rPr lang="en-US" sz="1600"/>
              <a:t>Bittner</a:t>
            </a:r>
          </a:p>
          <a:p>
            <a:pPr marL="365760" marR="0" lvl="0" indent="-365760" algn="l" rtl="0">
              <a:spcBef>
                <a:spcPts val="320"/>
              </a:spcBef>
              <a:spcAft>
                <a:spcPts val="0"/>
              </a:spcAft>
              <a:buClr>
                <a:schemeClr val="accent1"/>
              </a:buClr>
              <a:buSzPct val="100000"/>
              <a:buFont typeface="Noto Sans Symbols"/>
              <a:buChar char="❧"/>
            </a:pPr>
            <a:r>
              <a:rPr lang="en-US" sz="1600" b="1" i="0" u="sng" strike="noStrike" cap="none">
                <a:solidFill>
                  <a:srgbClr val="1155CC"/>
                </a:solidFill>
                <a:latin typeface="Book Antiqua"/>
                <a:ea typeface="Book Antiqua"/>
                <a:cs typeface="Book Antiqua"/>
                <a:sym typeface="Book Antiqua"/>
              </a:rPr>
              <a:t>Land of Lincoln Legal Assistance Fund,</a:t>
            </a:r>
            <a:r>
              <a:rPr lang="en-US" sz="1600" b="1" i="0" u="none" strike="noStrike" cap="none">
                <a:solidFill>
                  <a:srgbClr val="262626"/>
                </a:solidFill>
                <a:latin typeface="Book Antiqua"/>
                <a:ea typeface="Book Antiqua"/>
                <a:cs typeface="Book Antiqua"/>
                <a:sym typeface="Book Antiqua"/>
              </a:rPr>
              <a:t> United Way of Central Illinois – </a:t>
            </a:r>
            <a:r>
              <a:rPr lang="en-US" sz="1600" b="0" i="0" u="none" strike="noStrike" cap="none">
                <a:solidFill>
                  <a:srgbClr val="262626"/>
                </a:solidFill>
                <a:latin typeface="Book Antiqua"/>
                <a:ea typeface="Book Antiqua"/>
                <a:cs typeface="Book Antiqua"/>
                <a:sym typeface="Book Antiqua"/>
              </a:rPr>
              <a:t>Liz Tracy</a:t>
            </a:r>
          </a:p>
          <a:p>
            <a:pPr marL="365760" marR="0" lvl="0" indent="-365760" algn="l" rtl="0">
              <a:spcBef>
                <a:spcPts val="320"/>
              </a:spcBef>
              <a:spcAft>
                <a:spcPts val="0"/>
              </a:spcAft>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Safe Connections, </a:t>
            </a:r>
            <a:r>
              <a:rPr lang="en-US" sz="1600" b="1" i="0" u="sng" strike="noStrike" cap="none">
                <a:solidFill>
                  <a:srgbClr val="1155CC"/>
                </a:solidFill>
                <a:latin typeface="Book Antiqua"/>
                <a:ea typeface="Book Antiqua"/>
                <a:cs typeface="Book Antiqua"/>
                <a:sym typeface="Book Antiqua"/>
              </a:rPr>
              <a:t>Truckers Against Trafficking</a:t>
            </a:r>
            <a:r>
              <a:rPr lang="en-US" sz="1600" b="1" i="0" u="none" strike="noStrike" cap="none">
                <a:solidFill>
                  <a:srgbClr val="262626"/>
                </a:solidFill>
                <a:latin typeface="Book Antiqua"/>
                <a:ea typeface="Book Antiqua"/>
                <a:cs typeface="Book Antiqua"/>
                <a:sym typeface="Book Antiqua"/>
              </a:rPr>
              <a:t>, Operations Food Search – </a:t>
            </a:r>
            <a:r>
              <a:rPr lang="en-US" sz="1600" b="0" i="0" u="none" strike="noStrike" cap="none">
                <a:solidFill>
                  <a:srgbClr val="262626"/>
                </a:solidFill>
                <a:latin typeface="Book Antiqua"/>
                <a:ea typeface="Book Antiqua"/>
                <a:cs typeface="Book Antiqua"/>
                <a:sym typeface="Book Antiqua"/>
              </a:rPr>
              <a:t>Erica Buckley</a:t>
            </a:r>
          </a:p>
          <a:p>
            <a:pPr marL="365760" marR="0" lvl="0" indent="-365760" algn="l" rtl="0">
              <a:spcBef>
                <a:spcPts val="320"/>
              </a:spcBef>
              <a:buClr>
                <a:schemeClr val="accent1"/>
              </a:buClr>
              <a:buSzPct val="100000"/>
              <a:buFont typeface="Noto Sans Symbols"/>
              <a:buChar char="❧"/>
            </a:pPr>
            <a:r>
              <a:rPr lang="en-US" sz="1600" b="1" i="0" u="none" strike="noStrike" cap="none">
                <a:solidFill>
                  <a:srgbClr val="262626"/>
                </a:solidFill>
                <a:latin typeface="Book Antiqua"/>
                <a:ea typeface="Book Antiqua"/>
                <a:cs typeface="Book Antiqua"/>
                <a:sym typeface="Book Antiqua"/>
              </a:rPr>
              <a:t>Global Foodbanking Network, </a:t>
            </a:r>
            <a:r>
              <a:rPr lang="en-US" sz="1600" b="1" i="0" u="sng" strike="noStrike" cap="none">
                <a:solidFill>
                  <a:srgbClr val="1155CC"/>
                </a:solidFill>
                <a:latin typeface="Book Antiqua"/>
                <a:ea typeface="Book Antiqua"/>
                <a:cs typeface="Book Antiqua"/>
                <a:sym typeface="Book Antiqua"/>
              </a:rPr>
              <a:t>Clothes to Kids of Denver</a:t>
            </a:r>
            <a:r>
              <a:rPr lang="en-US" sz="1600" b="1" i="0" u="none" strike="noStrike" cap="none">
                <a:solidFill>
                  <a:srgbClr val="262626"/>
                </a:solidFill>
                <a:latin typeface="Book Antiqua"/>
                <a:ea typeface="Book Antiqua"/>
                <a:cs typeface="Book Antiqua"/>
                <a:sym typeface="Book Antiqua"/>
              </a:rPr>
              <a:t>, Wings of Hope, Senior Assistance Center, Whiz Kids Tutoring – </a:t>
            </a:r>
            <a:r>
              <a:rPr lang="en-US" sz="1600" b="0" i="0" u="none" strike="noStrike" cap="none">
                <a:solidFill>
                  <a:srgbClr val="262626"/>
                </a:solidFill>
                <a:latin typeface="Book Antiqua"/>
                <a:ea typeface="Book Antiqua"/>
                <a:cs typeface="Book Antiqua"/>
                <a:sym typeface="Book Antiqua"/>
              </a:rPr>
              <a:t>Erin Bird</a:t>
            </a:r>
          </a:p>
        </p:txBody>
      </p:sp>
      <p:sp>
        <p:nvSpPr>
          <p:cNvPr id="436" name="Shape 436"/>
          <p:cNvSpPr txBox="1">
            <a:spLocks noGrp="1"/>
          </p:cNvSpPr>
          <p:nvPr>
            <p:ph type="title"/>
          </p:nvPr>
        </p:nvSpPr>
        <p:spPr>
          <a:xfrm>
            <a:off x="688489" y="570156"/>
            <a:ext cx="7756200" cy="1054198"/>
          </a:xfrm>
          <a:prstGeom prst="rect">
            <a:avLst/>
          </a:prstGeom>
          <a:noFill/>
          <a:ln>
            <a:noFill/>
          </a:ln>
        </p:spPr>
        <p:txBody>
          <a:bodyPr lIns="91425" tIns="91425" rIns="91425" bIns="91425" anchor="ctr" anchorCtr="0">
            <a:noAutofit/>
          </a:bodyPr>
          <a:lstStyle/>
          <a:p>
            <a:pPr marL="0" marR="0" lvl="0" indent="0" algn="ctr" rtl="0">
              <a:spcBef>
                <a:spcPts val="0"/>
              </a:spcBef>
              <a:buClr>
                <a:schemeClr val="dk2"/>
              </a:buClr>
              <a:buSzPct val="25000"/>
              <a:buFont typeface="Quattrocento"/>
              <a:buNone/>
            </a:pPr>
            <a:r>
              <a:rPr lang="en-US" sz="5400" b="0" i="0" u="none" strike="noStrike" cap="none">
                <a:solidFill>
                  <a:schemeClr val="dk2"/>
                </a:solidFill>
                <a:latin typeface="Quattrocento"/>
                <a:ea typeface="Quattrocento"/>
                <a:cs typeface="Quattrocento"/>
                <a:sym typeface="Quattrocento"/>
              </a:rPr>
              <a:t>3G Matching Grants</a:t>
            </a:r>
          </a:p>
        </p:txBody>
      </p:sp>
      <p:sp>
        <p:nvSpPr>
          <p:cNvPr id="437" name="Shape 437"/>
          <p:cNvSpPr txBox="1"/>
          <p:nvPr/>
        </p:nvSpPr>
        <p:spPr>
          <a:xfrm>
            <a:off x="781950" y="5930800"/>
            <a:ext cx="7580100" cy="803100"/>
          </a:xfrm>
          <a:prstGeom prst="rect">
            <a:avLst/>
          </a:prstGeom>
          <a:noFill/>
          <a:ln>
            <a:noFill/>
          </a:ln>
        </p:spPr>
        <p:txBody>
          <a:bodyPr lIns="91425" tIns="91425" rIns="91425" bIns="91425" anchor="ctr" anchorCtr="0">
            <a:noAutofit/>
          </a:bodyPr>
          <a:lstStyle/>
          <a:p>
            <a:pPr marL="0" marR="0" lvl="0" indent="-69850" algn="ctr" rtl="0">
              <a:lnSpc>
                <a:spcPct val="80000"/>
              </a:lnSpc>
              <a:spcBef>
                <a:spcPts val="252"/>
              </a:spcBef>
              <a:spcAft>
                <a:spcPts val="0"/>
              </a:spcAft>
              <a:buClr>
                <a:srgbClr val="000000"/>
              </a:buClr>
              <a:buSzPct val="50000"/>
              <a:buFont typeface="Arial"/>
              <a:buNone/>
            </a:pPr>
            <a:r>
              <a:rPr lang="en-US" sz="2200" i="1">
                <a:solidFill>
                  <a:srgbClr val="262626"/>
                </a:solidFill>
                <a:latin typeface="Book Antiqua"/>
                <a:ea typeface="Book Antiqua"/>
                <a:cs typeface="Book Antiqua"/>
                <a:sym typeface="Book Antiqua"/>
              </a:rPr>
              <a:t>2016 Ozark Meeting Matching Grant Winner: </a:t>
            </a:r>
            <a:r>
              <a:rPr lang="en-US" sz="2200" b="1" i="1">
                <a:solidFill>
                  <a:srgbClr val="262626"/>
                </a:solidFill>
                <a:latin typeface="Book Antiqua"/>
                <a:ea typeface="Book Antiqua"/>
                <a:cs typeface="Book Antiqua"/>
                <a:sym typeface="Book Antiqua"/>
              </a:rPr>
              <a:t>Kenzie Tracy</a:t>
            </a:r>
          </a:p>
          <a:p>
            <a:pPr marL="0" marR="0" lvl="0" indent="-69850" algn="ctr" rtl="0">
              <a:lnSpc>
                <a:spcPct val="80000"/>
              </a:lnSpc>
              <a:spcBef>
                <a:spcPts val="252"/>
              </a:spcBef>
              <a:spcAft>
                <a:spcPts val="0"/>
              </a:spcAft>
              <a:buClr>
                <a:srgbClr val="000000"/>
              </a:buClr>
              <a:buSzPct val="50000"/>
              <a:buFont typeface="Arial"/>
              <a:buNone/>
            </a:pPr>
            <a:r>
              <a:rPr lang="en-US" sz="2200" b="1" i="1">
                <a:solidFill>
                  <a:srgbClr val="262626"/>
                </a:solidFill>
                <a:latin typeface="Book Antiqua"/>
                <a:ea typeface="Book Antiqua"/>
                <a:cs typeface="Book Antiqua"/>
                <a:sym typeface="Book Antiqua"/>
              </a:rPr>
              <a:t>$3,000</a:t>
            </a:r>
            <a:r>
              <a:rPr lang="en-US" sz="2200" i="1">
                <a:solidFill>
                  <a:srgbClr val="262626"/>
                </a:solidFill>
                <a:latin typeface="Book Antiqua"/>
                <a:ea typeface="Book Antiqua"/>
                <a:cs typeface="Book Antiqua"/>
                <a:sym typeface="Book Antiqua"/>
              </a:rPr>
              <a:t> for </a:t>
            </a:r>
            <a:r>
              <a:rPr lang="en-US" sz="2200" b="1" i="1">
                <a:solidFill>
                  <a:srgbClr val="262626"/>
                </a:solidFill>
                <a:latin typeface="Book Antiqua"/>
                <a:ea typeface="Book Antiqua"/>
                <a:cs typeface="Book Antiqua"/>
                <a:sym typeface="Book Antiqua"/>
              </a:rPr>
              <a:t>Hands Up for the Children</a:t>
            </a:r>
            <a:r>
              <a:rPr lang="en-US" sz="2200" i="1">
                <a:solidFill>
                  <a:srgbClr val="262626"/>
                </a:solidFill>
                <a:latin typeface="Book Antiqua"/>
                <a:ea typeface="Book Antiqua"/>
                <a:cs typeface="Book Antiqua"/>
                <a:sym typeface="Book Antiqua"/>
              </a:rPr>
              <a:t> in Denver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99250" y="2248350"/>
            <a:ext cx="7745399" cy="2628450"/>
          </a:xfrm>
          <a:prstGeom prst="rect">
            <a:avLst/>
          </a:prstGeom>
          <a:noFill/>
          <a:ln>
            <a:noFill/>
          </a:ln>
        </p:spPr>
        <p:txBody>
          <a:bodyPr lIns="91425" tIns="91425" rIns="91425" bIns="91425" anchor="t" anchorCtr="0">
            <a:noAutofit/>
          </a:bodyPr>
          <a:lstStyle/>
          <a:p>
            <a:pPr marL="365760" marR="0" lvl="0" indent="-365760" algn="l" rtl="0">
              <a:spcBef>
                <a:spcPts val="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The Victim Center – </a:t>
            </a:r>
            <a:r>
              <a:rPr lang="en-US" sz="1400" b="0" i="0" u="none" strike="noStrike" cap="none">
                <a:solidFill>
                  <a:srgbClr val="262626"/>
                </a:solidFill>
                <a:latin typeface="Book Antiqua"/>
                <a:ea typeface="Book Antiqua"/>
                <a:cs typeface="Book Antiqua"/>
                <a:sym typeface="Book Antiqua"/>
              </a:rPr>
              <a:t>John Buckley</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Almost Home Kids – </a:t>
            </a:r>
            <a:r>
              <a:rPr lang="en-US" sz="1400" b="0" i="0" u="none" strike="noStrike" cap="none">
                <a:solidFill>
                  <a:srgbClr val="262626"/>
                </a:solidFill>
                <a:latin typeface="Book Antiqua"/>
                <a:ea typeface="Book Antiqua"/>
                <a:cs typeface="Book Antiqua"/>
                <a:sym typeface="Book Antiqua"/>
              </a:rPr>
              <a:t>Kelsey Tracy</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Bessie’s Hope, Denver Kids, Children’s Hospital Colorado Foundation, Little People of America – </a:t>
            </a:r>
            <a:r>
              <a:rPr lang="en-US" sz="1400" b="0" i="0" u="none" strike="noStrike" cap="none">
                <a:solidFill>
                  <a:srgbClr val="262626"/>
                </a:solidFill>
                <a:latin typeface="Book Antiqua"/>
                <a:ea typeface="Book Antiqua"/>
                <a:cs typeface="Book Antiqua"/>
                <a:sym typeface="Book Antiqua"/>
              </a:rPr>
              <a:t>Kevin Bird</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Lift for Life Academy, SOS Outreach, </a:t>
            </a:r>
            <a:r>
              <a:rPr lang="en-US" sz="1400" b="1" i="0" u="sng" strike="noStrike" cap="none">
                <a:solidFill>
                  <a:srgbClr val="1155CC"/>
                </a:solidFill>
                <a:latin typeface="Book Antiqua"/>
                <a:ea typeface="Book Antiqua"/>
                <a:cs typeface="Book Antiqua"/>
                <a:sym typeface="Book Antiqua"/>
              </a:rPr>
              <a:t>National Sports Center for the Disabled</a:t>
            </a:r>
            <a:r>
              <a:rPr lang="en-US" sz="1400" b="1" i="0" u="none" strike="noStrike" cap="none">
                <a:solidFill>
                  <a:srgbClr val="262626"/>
                </a:solidFill>
                <a:latin typeface="Book Antiqua"/>
                <a:ea typeface="Book Antiqua"/>
                <a:cs typeface="Book Antiqua"/>
                <a:sym typeface="Book Antiqua"/>
              </a:rPr>
              <a:t>, Steve’s Club, Sacred Heart House of Denver – </a:t>
            </a:r>
            <a:r>
              <a:rPr lang="en-US" sz="1400" b="0" i="0" u="none" strike="noStrike" cap="none">
                <a:solidFill>
                  <a:srgbClr val="262626"/>
                </a:solidFill>
                <a:latin typeface="Book Antiqua"/>
                <a:ea typeface="Book Antiqua"/>
                <a:cs typeface="Book Antiqua"/>
                <a:sym typeface="Book Antiqua"/>
              </a:rPr>
              <a:t>Lauren Tracy</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A Precious Child, </a:t>
            </a:r>
            <a:r>
              <a:rPr lang="en-US" sz="1400" b="1" i="0" u="sng" strike="noStrike" cap="none">
                <a:solidFill>
                  <a:srgbClr val="1155CC"/>
                </a:solidFill>
                <a:latin typeface="Book Antiqua"/>
                <a:ea typeface="Book Antiqua"/>
                <a:cs typeface="Book Antiqua"/>
                <a:sym typeface="Book Antiqua"/>
              </a:rPr>
              <a:t>Warren Village</a:t>
            </a:r>
            <a:r>
              <a:rPr lang="en-US" sz="1400" b="1" i="0" u="none" strike="noStrike" cap="none">
                <a:solidFill>
                  <a:srgbClr val="262626"/>
                </a:solidFill>
                <a:latin typeface="Book Antiqua"/>
                <a:ea typeface="Book Antiqua"/>
                <a:cs typeface="Book Antiqua"/>
                <a:sym typeface="Book Antiqua"/>
              </a:rPr>
              <a:t>, Children’s Outreach Project – </a:t>
            </a:r>
            <a:r>
              <a:rPr lang="en-US" sz="1400" b="0" i="0" u="none" strike="noStrike" cap="none">
                <a:solidFill>
                  <a:srgbClr val="262626"/>
                </a:solidFill>
                <a:latin typeface="Book Antiqua"/>
                <a:ea typeface="Book Antiqua"/>
                <a:cs typeface="Book Antiqua"/>
                <a:sym typeface="Book Antiqua"/>
              </a:rPr>
              <a:t>Kenzie Tracy</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 </a:t>
            </a:r>
            <a:r>
              <a:rPr lang="en-US" sz="1400" b="0" i="0" u="none" strike="noStrike" cap="none">
                <a:solidFill>
                  <a:srgbClr val="262626"/>
                </a:solidFill>
                <a:latin typeface="Book Antiqua"/>
                <a:ea typeface="Book Antiqua"/>
                <a:cs typeface="Book Antiqua"/>
                <a:sym typeface="Book Antiqua"/>
              </a:rPr>
              <a:t>Rachel Hedgecorth</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Global Foodbanking Network, Big Idea Project, James Resource Network, </a:t>
            </a:r>
            <a:r>
              <a:rPr lang="en-US" sz="1400" b="1" i="0" u="sng" strike="noStrike" cap="none">
                <a:solidFill>
                  <a:srgbClr val="1155CC"/>
                </a:solidFill>
                <a:latin typeface="Book Antiqua"/>
                <a:ea typeface="Book Antiqua"/>
                <a:cs typeface="Book Antiqua"/>
                <a:sym typeface="Book Antiqua"/>
              </a:rPr>
              <a:t>Tennyson Center for Children</a:t>
            </a:r>
            <a:r>
              <a:rPr lang="en-US" sz="1400" b="1" i="0" u="none" strike="noStrike" cap="none">
                <a:solidFill>
                  <a:srgbClr val="262626"/>
                </a:solidFill>
                <a:latin typeface="Book Antiqua"/>
                <a:ea typeface="Book Antiqua"/>
                <a:cs typeface="Book Antiqua"/>
                <a:sym typeface="Book Antiqua"/>
              </a:rPr>
              <a:t>, Big Brothers, Big Sisters of Colorado, Parent Possible – </a:t>
            </a:r>
            <a:r>
              <a:rPr lang="en-US" sz="1400" b="0" i="0" u="none" strike="noStrike" cap="none">
                <a:solidFill>
                  <a:srgbClr val="262626"/>
                </a:solidFill>
                <a:latin typeface="Book Antiqua"/>
                <a:ea typeface="Book Antiqua"/>
                <a:cs typeface="Book Antiqua"/>
                <a:sym typeface="Book Antiqua"/>
              </a:rPr>
              <a:t>Ryan Tracy</a:t>
            </a:r>
          </a:p>
          <a:p>
            <a:pPr marL="365760" marR="0" lvl="0" indent="-365760" algn="l" rtl="0">
              <a:spcBef>
                <a:spcPts val="280"/>
              </a:spcBef>
              <a:spcAft>
                <a:spcPts val="0"/>
              </a:spcAft>
              <a:buClr>
                <a:schemeClr val="accent1"/>
              </a:buClr>
              <a:buSzPct val="100000"/>
              <a:buFont typeface="Noto Sans Symbols"/>
              <a:buChar char="❧"/>
            </a:pPr>
            <a:r>
              <a:rPr lang="en-US" sz="1400" b="1" i="0" u="none" strike="noStrike" cap="none">
                <a:solidFill>
                  <a:srgbClr val="262626"/>
                </a:solidFill>
                <a:latin typeface="Book Antiqua"/>
                <a:ea typeface="Book Antiqua"/>
                <a:cs typeface="Book Antiqua"/>
                <a:sym typeface="Book Antiqua"/>
              </a:rPr>
              <a:t>Water Legacy – </a:t>
            </a:r>
            <a:r>
              <a:rPr lang="en-US" sz="1400" b="0" i="0" u="none" strike="noStrike" cap="none">
                <a:solidFill>
                  <a:srgbClr val="262626"/>
                </a:solidFill>
                <a:latin typeface="Book Antiqua"/>
                <a:ea typeface="Book Antiqua"/>
                <a:cs typeface="Book Antiqua"/>
                <a:sym typeface="Book Antiqua"/>
              </a:rPr>
              <a:t>Steven George</a:t>
            </a:r>
          </a:p>
          <a:p>
            <a:pPr marL="0" marR="0" lvl="0" indent="0" algn="l" rtl="0">
              <a:spcBef>
                <a:spcPts val="280"/>
              </a:spcBef>
              <a:spcAft>
                <a:spcPts val="0"/>
              </a:spcAft>
              <a:buNone/>
            </a:pPr>
            <a:endParaRPr sz="1400" b="0" i="0" u="none" strike="noStrike" cap="none">
              <a:solidFill>
                <a:srgbClr val="262626"/>
              </a:solidFill>
              <a:latin typeface="Book Antiqua"/>
              <a:ea typeface="Book Antiqua"/>
              <a:cs typeface="Book Antiqua"/>
              <a:sym typeface="Book Antiqua"/>
            </a:endParaRPr>
          </a:p>
          <a:p>
            <a:pPr marL="0" marR="0" lvl="0" indent="0" algn="l" rtl="0">
              <a:spcBef>
                <a:spcPts val="0"/>
              </a:spcBef>
              <a:spcAft>
                <a:spcPts val="0"/>
              </a:spcAft>
              <a:buClr>
                <a:schemeClr val="accent1"/>
              </a:buClr>
              <a:buSzPct val="25000"/>
              <a:buFont typeface="Noto Sans Symbols"/>
              <a:buNone/>
            </a:pPr>
            <a:endParaRPr sz="2400" b="0" i="0" u="none" strike="noStrike" cap="none">
              <a:solidFill>
                <a:srgbClr val="222222"/>
              </a:solidFill>
              <a:latin typeface="Quattrocento"/>
              <a:ea typeface="Quattrocento"/>
              <a:cs typeface="Quattrocento"/>
              <a:sym typeface="Quattrocento"/>
            </a:endParaRPr>
          </a:p>
          <a:p>
            <a:pPr marL="0" marR="0" lvl="0" indent="0" algn="l" rtl="0">
              <a:spcBef>
                <a:spcPts val="0"/>
              </a:spcBef>
              <a:buClr>
                <a:schemeClr val="accent1"/>
              </a:buClr>
              <a:buSzPct val="25000"/>
              <a:buFont typeface="Noto Sans Symbols"/>
              <a:buNone/>
            </a:pPr>
            <a:endParaRPr sz="2400" b="0" i="0" u="none" strike="noStrike" cap="none">
              <a:solidFill>
                <a:srgbClr val="262626"/>
              </a:solidFill>
              <a:latin typeface="Book Antiqua"/>
              <a:ea typeface="Book Antiqua"/>
              <a:cs typeface="Book Antiqua"/>
              <a:sym typeface="Book Antiqua"/>
            </a:endParaRPr>
          </a:p>
        </p:txBody>
      </p:sp>
      <p:sp>
        <p:nvSpPr>
          <p:cNvPr id="443" name="Shape 443"/>
          <p:cNvSpPr txBox="1">
            <a:spLocks noGrp="1"/>
          </p:cNvSpPr>
          <p:nvPr>
            <p:ph type="title"/>
          </p:nvPr>
        </p:nvSpPr>
        <p:spPr>
          <a:xfrm>
            <a:off x="688489" y="570156"/>
            <a:ext cx="7756200" cy="1054198"/>
          </a:xfrm>
          <a:prstGeom prst="rect">
            <a:avLst/>
          </a:prstGeom>
          <a:noFill/>
          <a:ln>
            <a:noFill/>
          </a:ln>
        </p:spPr>
        <p:txBody>
          <a:bodyPr lIns="91425" tIns="91425" rIns="91425" bIns="91425" anchor="ctr" anchorCtr="0">
            <a:noAutofit/>
          </a:bodyPr>
          <a:lstStyle/>
          <a:p>
            <a:pPr marL="0" marR="0" lvl="0" indent="0" algn="ctr" rtl="0">
              <a:spcBef>
                <a:spcPts val="0"/>
              </a:spcBef>
              <a:buClr>
                <a:schemeClr val="dk2"/>
              </a:buClr>
              <a:buSzPct val="25000"/>
              <a:buFont typeface="Quattrocento"/>
              <a:buNone/>
            </a:pPr>
            <a:r>
              <a:rPr lang="en-US" sz="5400" b="0" i="0" u="none" strike="noStrike" cap="none">
                <a:solidFill>
                  <a:schemeClr val="dk2"/>
                </a:solidFill>
                <a:latin typeface="Quattrocento"/>
                <a:ea typeface="Quattrocento"/>
                <a:cs typeface="Quattrocento"/>
                <a:sym typeface="Quattrocento"/>
              </a:rPr>
              <a:t>3G Matching Grants</a:t>
            </a:r>
          </a:p>
        </p:txBody>
      </p:sp>
      <p:sp>
        <p:nvSpPr>
          <p:cNvPr id="444" name="Shape 444"/>
          <p:cNvSpPr txBox="1"/>
          <p:nvPr/>
        </p:nvSpPr>
        <p:spPr>
          <a:xfrm>
            <a:off x="232375" y="5653200"/>
            <a:ext cx="5749800" cy="1113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i="1">
                <a:solidFill>
                  <a:schemeClr val="dk1"/>
                </a:solidFill>
                <a:latin typeface="Book Antiqua"/>
                <a:ea typeface="Book Antiqua"/>
                <a:cs typeface="Book Antiqua"/>
                <a:sym typeface="Book Antiqua"/>
              </a:rPr>
              <a:t>Total Matching Grants</a:t>
            </a:r>
          </a:p>
          <a:p>
            <a:pPr marL="0" marR="0" lvl="0" indent="0" algn="l" rtl="0">
              <a:spcBef>
                <a:spcPts val="0"/>
              </a:spcBef>
              <a:buSzPct val="25000"/>
              <a:buNone/>
            </a:pPr>
            <a:r>
              <a:rPr lang="en-US" sz="2400" i="1">
                <a:solidFill>
                  <a:schemeClr val="dk1"/>
                </a:solidFill>
                <a:latin typeface="Book Antiqua"/>
                <a:ea typeface="Book Antiqua"/>
                <a:cs typeface="Book Antiqua"/>
                <a:sym typeface="Book Antiqua"/>
              </a:rPr>
              <a:t>2015: </a:t>
            </a:r>
            <a:r>
              <a:rPr lang="en-US" sz="2400" b="1" i="1">
                <a:solidFill>
                  <a:schemeClr val="dk1"/>
                </a:solidFill>
                <a:latin typeface="Book Antiqua"/>
                <a:ea typeface="Book Antiqua"/>
                <a:cs typeface="Book Antiqua"/>
                <a:sym typeface="Book Antiqua"/>
              </a:rPr>
              <a:t>$21,580</a:t>
            </a:r>
          </a:p>
          <a:p>
            <a:pPr lvl="0" rtl="0">
              <a:spcBef>
                <a:spcPts val="0"/>
              </a:spcBef>
              <a:buClr>
                <a:schemeClr val="dk1"/>
              </a:buClr>
              <a:buSzPct val="25000"/>
              <a:buFont typeface="Arial"/>
              <a:buNone/>
            </a:pPr>
            <a:r>
              <a:rPr lang="en-US" sz="2400" i="1">
                <a:solidFill>
                  <a:schemeClr val="dk1"/>
                </a:solidFill>
                <a:latin typeface="Book Antiqua"/>
                <a:ea typeface="Book Antiqua"/>
                <a:cs typeface="Book Antiqua"/>
                <a:sym typeface="Book Antiqua"/>
              </a:rPr>
              <a:t>2016: </a:t>
            </a:r>
            <a:r>
              <a:rPr lang="en-US" sz="2400" b="1" i="1">
                <a:solidFill>
                  <a:schemeClr val="dk1"/>
                </a:solidFill>
                <a:latin typeface="Book Antiqua"/>
                <a:ea typeface="Book Antiqua"/>
                <a:cs typeface="Book Antiqua"/>
                <a:sym typeface="Book Antiqua"/>
              </a:rPr>
              <a:t>$32,675</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1143000" y="0"/>
            <a:ext cx="6858000" cy="6858000"/>
          </a:xfrm>
          <a:prstGeom prst="rect">
            <a:avLst/>
          </a:prstGeom>
          <a:gradFill>
            <a:gsLst>
              <a:gs pos="0">
                <a:srgbClr val="C9C9C9"/>
              </a:gs>
              <a:gs pos="9000">
                <a:srgbClr val="C9C9C9"/>
              </a:gs>
              <a:gs pos="67000">
                <a:srgbClr val="EDEDED"/>
              </a:gs>
              <a:gs pos="91000">
                <a:schemeClr val="lt1"/>
              </a:gs>
              <a:gs pos="100000">
                <a:schemeClr val="lt1"/>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32" name="Shape 232"/>
          <p:cNvSpPr txBox="1">
            <a:spLocks noGrp="1"/>
          </p:cNvSpPr>
          <p:nvPr>
            <p:ph type="ctrTitle"/>
          </p:nvPr>
        </p:nvSpPr>
        <p:spPr>
          <a:xfrm>
            <a:off x="3099329" y="480477"/>
            <a:ext cx="4800600" cy="3276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525252"/>
              </a:buClr>
              <a:buSzPct val="25000"/>
              <a:buFont typeface="Georgia"/>
              <a:buNone/>
            </a:pPr>
            <a:r>
              <a:rPr lang="en-US" sz="4000" b="0" i="0" u="none" strike="noStrike" cap="none">
                <a:solidFill>
                  <a:srgbClr val="525252"/>
                </a:solidFill>
                <a:latin typeface="Georgia"/>
                <a:ea typeface="Georgia"/>
                <a:cs typeface="Georgia"/>
                <a:sym typeface="Georgia"/>
              </a:rPr>
              <a:t>Tracy Family Foundation </a:t>
            </a:r>
            <a:r>
              <a:rPr lang="en-US" sz="4800" b="0" i="0" u="none" strike="noStrike" cap="none">
                <a:solidFill>
                  <a:srgbClr val="525252"/>
                </a:solidFill>
                <a:latin typeface="Calibri"/>
                <a:ea typeface="Calibri"/>
                <a:cs typeface="Calibri"/>
                <a:sym typeface="Calibri"/>
              </a:rPr>
              <a:t/>
            </a:r>
            <a:br>
              <a:rPr lang="en-US" sz="4800" b="0" i="0" u="none" strike="noStrike" cap="none">
                <a:solidFill>
                  <a:srgbClr val="525252"/>
                </a:solidFill>
                <a:latin typeface="Calibri"/>
                <a:ea typeface="Calibri"/>
                <a:cs typeface="Calibri"/>
                <a:sym typeface="Calibri"/>
              </a:rPr>
            </a:br>
            <a:r>
              <a:rPr lang="en-US" sz="4800" b="0" i="0" u="none" strike="noStrike" cap="none">
                <a:solidFill>
                  <a:srgbClr val="525252"/>
                </a:solidFill>
                <a:latin typeface="Calibri"/>
                <a:ea typeface="Calibri"/>
                <a:cs typeface="Calibri"/>
                <a:sym typeface="Calibri"/>
              </a:rPr>
              <a:t/>
            </a:r>
            <a:br>
              <a:rPr lang="en-US" sz="4800" b="0" i="0" u="none" strike="noStrike" cap="none">
                <a:solidFill>
                  <a:srgbClr val="525252"/>
                </a:solidFill>
                <a:latin typeface="Calibri"/>
                <a:ea typeface="Calibri"/>
                <a:cs typeface="Calibri"/>
                <a:sym typeface="Calibri"/>
              </a:rPr>
            </a:br>
            <a:r>
              <a:rPr lang="en-US" sz="4800" b="0" i="0" u="none" strike="noStrike" cap="none">
                <a:solidFill>
                  <a:srgbClr val="525252"/>
                </a:solidFill>
                <a:latin typeface="Calibri"/>
                <a:ea typeface="Calibri"/>
                <a:cs typeface="Calibri"/>
                <a:sym typeface="Calibri"/>
              </a:rPr>
              <a:t/>
            </a:r>
            <a:br>
              <a:rPr lang="en-US" sz="4800" b="0" i="0" u="none" strike="noStrike" cap="none">
                <a:solidFill>
                  <a:srgbClr val="525252"/>
                </a:solidFill>
                <a:latin typeface="Calibri"/>
                <a:ea typeface="Calibri"/>
                <a:cs typeface="Calibri"/>
                <a:sym typeface="Calibri"/>
              </a:rPr>
            </a:br>
            <a:r>
              <a:rPr lang="en-US" sz="4800" b="0" i="0" u="none" strike="noStrike" cap="none">
                <a:solidFill>
                  <a:srgbClr val="525252"/>
                </a:solidFill>
                <a:latin typeface="Calibri"/>
                <a:ea typeface="Calibri"/>
                <a:cs typeface="Calibri"/>
                <a:sym typeface="Calibri"/>
              </a:rPr>
              <a:t> </a:t>
            </a:r>
          </a:p>
        </p:txBody>
      </p:sp>
      <p:pic>
        <p:nvPicPr>
          <p:cNvPr id="233" name="Shape 233" descr="TFF logo Color.png 02-12-08.png"/>
          <p:cNvPicPr preferRelativeResize="0"/>
          <p:nvPr/>
        </p:nvPicPr>
        <p:blipFill rotWithShape="1">
          <a:blip r:embed="rId3">
            <a:alphaModFix/>
          </a:blip>
          <a:srcRect/>
          <a:stretch/>
        </p:blipFill>
        <p:spPr>
          <a:xfrm>
            <a:off x="1885950" y="228601"/>
            <a:ext cx="1125300" cy="1311300"/>
          </a:xfrm>
          <a:prstGeom prst="rect">
            <a:avLst/>
          </a:prstGeom>
          <a:noFill/>
          <a:ln>
            <a:noFill/>
          </a:ln>
        </p:spPr>
      </p:pic>
      <p:pic>
        <p:nvPicPr>
          <p:cNvPr id="234" name="Shape 234" descr="Megaphone-announcing-chat-box-isolated-on-white-background-Stock-Photo.png"/>
          <p:cNvPicPr preferRelativeResize="0"/>
          <p:nvPr/>
        </p:nvPicPr>
        <p:blipFill rotWithShape="1">
          <a:blip r:embed="rId4">
            <a:alphaModFix/>
          </a:blip>
          <a:srcRect/>
          <a:stretch/>
        </p:blipFill>
        <p:spPr>
          <a:xfrm>
            <a:off x="3943350" y="1600200"/>
            <a:ext cx="4057500" cy="4619700"/>
          </a:xfrm>
          <a:prstGeom prst="rect">
            <a:avLst/>
          </a:prstGeom>
          <a:noFill/>
          <a:ln>
            <a:noFill/>
          </a:ln>
        </p:spPr>
      </p:pic>
      <p:sp>
        <p:nvSpPr>
          <p:cNvPr id="235" name="Shape 235"/>
          <p:cNvSpPr txBox="1"/>
          <p:nvPr/>
        </p:nvSpPr>
        <p:spPr>
          <a:xfrm>
            <a:off x="4857750" y="838200"/>
            <a:ext cx="1771800" cy="3276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700" b="0" i="1" u="none" strike="noStrike" cap="none">
                <a:solidFill>
                  <a:srgbClr val="525252"/>
                </a:solidFill>
                <a:latin typeface="Georgia"/>
                <a:ea typeface="Georgia"/>
                <a:cs typeface="Georgia"/>
                <a:sym typeface="Georgia"/>
              </a:rPr>
              <a:t>Once again, I </a:t>
            </a:r>
            <a:r>
              <a:rPr lang="en-US" sz="1700" b="1" i="1" u="none" strike="noStrike" cap="none">
                <a:solidFill>
                  <a:srgbClr val="525252"/>
                </a:solidFill>
                <a:latin typeface="Georgia"/>
                <a:ea typeface="Georgia"/>
                <a:cs typeface="Georgia"/>
                <a:sym typeface="Georgia"/>
              </a:rPr>
              <a:t>cannot wait </a:t>
            </a:r>
            <a:r>
              <a:rPr lang="en-US" sz="1700" b="0" i="1" u="none" strike="noStrike" cap="none">
                <a:solidFill>
                  <a:srgbClr val="525252"/>
                </a:solidFill>
                <a:latin typeface="Georgia"/>
                <a:ea typeface="Georgia"/>
                <a:cs typeface="Georgia"/>
                <a:sym typeface="Georgia"/>
              </a:rPr>
              <a:t>to hear Aunt Jean’s presentation!</a:t>
            </a:r>
          </a:p>
        </p:txBody>
      </p:sp>
      <p:sp>
        <p:nvSpPr>
          <p:cNvPr id="236" name="Shape 236"/>
          <p:cNvSpPr txBox="1"/>
          <p:nvPr/>
        </p:nvSpPr>
        <p:spPr>
          <a:xfrm>
            <a:off x="1346225" y="2590800"/>
            <a:ext cx="3511500" cy="255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b="0" i="0" u="none" strike="noStrike" cap="none">
                <a:solidFill>
                  <a:srgbClr val="7B7B7B"/>
                </a:solidFill>
                <a:latin typeface="Impact"/>
                <a:ea typeface="Impact"/>
                <a:cs typeface="Impact"/>
                <a:sym typeface="Impact"/>
              </a:rPr>
              <a:t>3G ANNUAL</a:t>
            </a:r>
          </a:p>
        </p:txBody>
      </p:sp>
      <p:sp>
        <p:nvSpPr>
          <p:cNvPr id="237" name="Shape 237"/>
          <p:cNvSpPr txBox="1"/>
          <p:nvPr/>
        </p:nvSpPr>
        <p:spPr>
          <a:xfrm>
            <a:off x="1383000" y="4802200"/>
            <a:ext cx="4185900" cy="1446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800" b="0" i="0" u="none" strike="noStrike" cap="none">
                <a:solidFill>
                  <a:srgbClr val="7B7B7B"/>
                </a:solidFill>
                <a:latin typeface="Impact"/>
                <a:ea typeface="Impact"/>
                <a:cs typeface="Impact"/>
                <a:sym typeface="Impact"/>
              </a:rPr>
              <a:t>MEETING</a:t>
            </a:r>
          </a:p>
        </p:txBody>
      </p:sp>
      <p:sp>
        <p:nvSpPr>
          <p:cNvPr id="238" name="Shape 238"/>
          <p:cNvSpPr/>
          <p:nvPr/>
        </p:nvSpPr>
        <p:spPr>
          <a:xfrm>
            <a:off x="5568900" y="5144776"/>
            <a:ext cx="1247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a:solidFill>
                  <a:srgbClr val="7B7B7B"/>
                </a:solidFill>
                <a:latin typeface="Georgia"/>
                <a:ea typeface="Georgia"/>
                <a:cs typeface="Georgia"/>
                <a:sym typeface="Georgia"/>
              </a:rPr>
              <a:t>July 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231325" y="372525"/>
            <a:ext cx="6858000" cy="6424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44" name="Shape 244"/>
          <p:cNvSpPr/>
          <p:nvPr/>
        </p:nvSpPr>
        <p:spPr>
          <a:xfrm>
            <a:off x="514350" y="1858446"/>
            <a:ext cx="8159400" cy="4833300"/>
          </a:xfrm>
          <a:prstGeom prst="rect">
            <a:avLst/>
          </a:prstGeom>
          <a:gradFill>
            <a:gsLst>
              <a:gs pos="0">
                <a:srgbClr val="7B7B7B">
                  <a:alpha val="47843"/>
                </a:srgbClr>
              </a:gs>
              <a:gs pos="13000">
                <a:srgbClr val="7B7B7B">
                  <a:alpha val="47843"/>
                </a:srgbClr>
              </a:gs>
              <a:gs pos="54000">
                <a:srgbClr val="C9C9C9"/>
              </a:gs>
              <a:gs pos="90000">
                <a:schemeClr val="lt1"/>
              </a:gs>
              <a:gs pos="100000">
                <a:schemeClr val="lt1"/>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45" name="Shape 245"/>
          <p:cNvSpPr txBox="1">
            <a:spLocks noGrp="1"/>
          </p:cNvSpPr>
          <p:nvPr>
            <p:ph type="title"/>
          </p:nvPr>
        </p:nvSpPr>
        <p:spPr>
          <a:xfrm>
            <a:off x="2686050" y="46037"/>
            <a:ext cx="4972200" cy="2697300"/>
          </a:xfrm>
          <a:prstGeom prst="rect">
            <a:avLst/>
          </a:prstGeom>
          <a:noFill/>
          <a:ln>
            <a:noFill/>
          </a:ln>
        </p:spPr>
        <p:txBody>
          <a:bodyPr lIns="91425" tIns="45700" rIns="91425" bIns="45700" anchor="ctr" anchorCtr="0">
            <a:noAutofit/>
          </a:bodyPr>
          <a:lstStyle/>
          <a:p>
            <a:pPr marL="0" marR="0" lvl="0" indent="0" algn="l" rtl="0">
              <a:lnSpc>
                <a:spcPct val="111666"/>
              </a:lnSpc>
              <a:spcBef>
                <a:spcPts val="0"/>
              </a:spcBef>
              <a:buClr>
                <a:srgbClr val="548135"/>
              </a:buClr>
              <a:buSzPct val="25000"/>
              <a:buFont typeface="Georgia"/>
              <a:buNone/>
            </a:pPr>
            <a:r>
              <a:rPr lang="en-US" sz="3200" b="0" i="0" u="none" strike="noStrike" cap="none">
                <a:solidFill>
                  <a:srgbClr val="548135"/>
                </a:solidFill>
                <a:latin typeface="Georgia"/>
                <a:ea typeface="Georgia"/>
                <a:cs typeface="Georgia"/>
                <a:sym typeface="Georgia"/>
              </a:rPr>
              <a:t>Board and Next Generation Advisory Board (NGAB)</a:t>
            </a:r>
            <a:r>
              <a:rPr lang="en-US" sz="3600" b="0" i="0" u="none" strike="noStrike" cap="none">
                <a:solidFill>
                  <a:srgbClr val="005C00"/>
                </a:solidFill>
                <a:latin typeface="Georgia"/>
                <a:ea typeface="Georgia"/>
                <a:cs typeface="Georgia"/>
                <a:sym typeface="Georgia"/>
              </a:rPr>
              <a:t/>
            </a:r>
            <a:br>
              <a:rPr lang="en-US" sz="3600" b="0" i="0" u="none" strike="noStrike" cap="none">
                <a:solidFill>
                  <a:srgbClr val="005C00"/>
                </a:solidFill>
                <a:latin typeface="Georgia"/>
                <a:ea typeface="Georgia"/>
                <a:cs typeface="Georgia"/>
                <a:sym typeface="Georgia"/>
              </a:rPr>
            </a:br>
            <a:r>
              <a:rPr lang="en-US" sz="2800" b="0" i="0" u="none" strike="noStrike" cap="none">
                <a:solidFill>
                  <a:srgbClr val="005C00"/>
                </a:solidFill>
                <a:latin typeface="Georgia"/>
                <a:ea typeface="Georgia"/>
                <a:cs typeface="Georgia"/>
                <a:sym typeface="Georgia"/>
              </a:rPr>
              <a:t/>
            </a:r>
            <a:br>
              <a:rPr lang="en-US" sz="2800" b="0" i="0" u="none" strike="noStrike" cap="none">
                <a:solidFill>
                  <a:srgbClr val="005C00"/>
                </a:solidFill>
                <a:latin typeface="Georgia"/>
                <a:ea typeface="Georgia"/>
                <a:cs typeface="Georgia"/>
                <a:sym typeface="Georgia"/>
              </a:rPr>
            </a:br>
            <a:endParaRPr lang="en-US" sz="2800" b="0" i="0" u="none" strike="noStrike" cap="none">
              <a:solidFill>
                <a:srgbClr val="005C00"/>
              </a:solidFill>
              <a:latin typeface="Georgia"/>
              <a:ea typeface="Georgia"/>
              <a:cs typeface="Georgia"/>
              <a:sym typeface="Georgia"/>
            </a:endParaRPr>
          </a:p>
        </p:txBody>
      </p:sp>
      <p:sp>
        <p:nvSpPr>
          <p:cNvPr id="246" name="Shape 246"/>
          <p:cNvSpPr txBox="1"/>
          <p:nvPr/>
        </p:nvSpPr>
        <p:spPr>
          <a:xfrm>
            <a:off x="4514849" y="3149617"/>
            <a:ext cx="3574499" cy="3330600"/>
          </a:xfrm>
          <a:prstGeom prst="rect">
            <a:avLst/>
          </a:prstGeom>
          <a:solidFill>
            <a:srgbClr val="DBDBDB"/>
          </a:solidFill>
          <a:ln>
            <a:noFill/>
          </a:ln>
        </p:spPr>
        <p:txBody>
          <a:bodyPr lIns="91425" tIns="45700" rIns="91425" bIns="45700" anchor="ctr" anchorCtr="0">
            <a:noAutofit/>
          </a:bodyPr>
          <a:lstStyle/>
          <a:p>
            <a:pPr marL="515937" marR="0" lvl="0" indent="-287337" algn="l" rtl="0">
              <a:spcBef>
                <a:spcPts val="0"/>
              </a:spcBef>
              <a:spcAft>
                <a:spcPts val="0"/>
              </a:spcAft>
              <a:buClr>
                <a:srgbClr val="525252"/>
              </a:buClr>
              <a:buSzPct val="25000"/>
              <a:buFont typeface="Arial"/>
              <a:buNone/>
            </a:pPr>
            <a:r>
              <a:rPr lang="en-US" sz="1700" b="1" i="0" u="none" strike="noStrike" cap="none">
                <a:solidFill>
                  <a:srgbClr val="525252"/>
                </a:solidFill>
                <a:latin typeface="Georgia"/>
                <a:ea typeface="Georgia"/>
                <a:cs typeface="Georgia"/>
                <a:sym typeface="Georgia"/>
              </a:rPr>
              <a:t>NGAB</a:t>
            </a:r>
          </a:p>
          <a:p>
            <a:pPr marL="515937" marR="0" lvl="0" indent="-255587" algn="l" rtl="0">
              <a:lnSpc>
                <a:spcPct val="122727"/>
              </a:lnSpc>
              <a:spcBef>
                <a:spcPts val="60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Diana Bittner (Chair)</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Christine </a:t>
            </a:r>
            <a:r>
              <a:rPr lang="en-US" sz="1700" b="1">
                <a:solidFill>
                  <a:srgbClr val="525252"/>
                </a:solidFill>
                <a:latin typeface="Georgia"/>
                <a:ea typeface="Georgia"/>
                <a:cs typeface="Georgia"/>
                <a:sym typeface="Georgia"/>
              </a:rPr>
              <a:t>Iovaldi</a:t>
            </a:r>
            <a:r>
              <a:rPr lang="en-US" sz="1700" b="1" i="0" u="none" strike="noStrike" cap="none">
                <a:solidFill>
                  <a:srgbClr val="525252"/>
                </a:solidFill>
                <a:latin typeface="Georgia"/>
                <a:ea typeface="Georgia"/>
                <a:cs typeface="Georgia"/>
                <a:sym typeface="Georgia"/>
              </a:rPr>
              <a:t> (Vice-Chair)</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Kenzie Tracy (Secretary)</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Kevin Bird</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Natalie Tracy</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Nikki Tracy</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Ellie Stamerjohn</a:t>
            </a:r>
          </a:p>
          <a:p>
            <a:pPr marL="515937" marR="0" lvl="0" indent="-255587" algn="l" rtl="0">
              <a:lnSpc>
                <a:spcPct val="122727"/>
              </a:lnSpc>
              <a:spcBef>
                <a:spcPts val="1"/>
              </a:spcBef>
              <a:spcAft>
                <a:spcPts val="0"/>
              </a:spcAft>
              <a:buClr>
                <a:srgbClr val="525252"/>
              </a:buClr>
              <a:buSzPct val="100000"/>
              <a:buFont typeface="Arial"/>
              <a:buChar char="•"/>
            </a:pPr>
            <a:r>
              <a:rPr lang="en-US" sz="1700" b="1" i="0" u="none" strike="noStrike" cap="none">
                <a:solidFill>
                  <a:srgbClr val="525252"/>
                </a:solidFill>
                <a:latin typeface="Georgia"/>
                <a:ea typeface="Georgia"/>
                <a:cs typeface="Georgia"/>
                <a:sym typeface="Georgia"/>
              </a:rPr>
              <a:t>Jenny Capestrain</a:t>
            </a:r>
          </a:p>
        </p:txBody>
      </p:sp>
      <p:pic>
        <p:nvPicPr>
          <p:cNvPr id="247" name="Shape 247" descr="TFF logo Color.png 02-12-08.png"/>
          <p:cNvPicPr preferRelativeResize="0"/>
          <p:nvPr/>
        </p:nvPicPr>
        <p:blipFill rotWithShape="1">
          <a:blip r:embed="rId3">
            <a:alphaModFix/>
          </a:blip>
          <a:srcRect/>
          <a:stretch/>
        </p:blipFill>
        <p:spPr>
          <a:xfrm>
            <a:off x="1485900" y="457200"/>
            <a:ext cx="928800" cy="1082700"/>
          </a:xfrm>
          <a:prstGeom prst="rect">
            <a:avLst/>
          </a:prstGeom>
          <a:noFill/>
          <a:ln>
            <a:noFill/>
          </a:ln>
        </p:spPr>
      </p:pic>
      <p:cxnSp>
        <p:nvCxnSpPr>
          <p:cNvPr id="248" name="Shape 248"/>
          <p:cNvCxnSpPr/>
          <p:nvPr/>
        </p:nvCxnSpPr>
        <p:spPr>
          <a:xfrm>
            <a:off x="1143000" y="1752600"/>
            <a:ext cx="6858000" cy="0"/>
          </a:xfrm>
          <a:prstGeom prst="straightConnector1">
            <a:avLst/>
          </a:prstGeom>
          <a:noFill/>
          <a:ln w="57150" cap="flat" cmpd="sng">
            <a:solidFill>
              <a:schemeClr val="accent1"/>
            </a:solidFill>
            <a:prstDash val="solid"/>
            <a:miter/>
            <a:headEnd type="none" w="med" len="med"/>
            <a:tailEnd type="none" w="med" len="med"/>
          </a:ln>
        </p:spPr>
      </p:cxnSp>
      <p:sp>
        <p:nvSpPr>
          <p:cNvPr id="249" name="Shape 249"/>
          <p:cNvSpPr/>
          <p:nvPr/>
        </p:nvSpPr>
        <p:spPr>
          <a:xfrm>
            <a:off x="1543050" y="1905000"/>
            <a:ext cx="6114900" cy="1138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a:solidFill>
                  <a:srgbClr val="525252"/>
                </a:solidFill>
                <a:latin typeface="Georgia"/>
                <a:ea typeface="Georgia"/>
                <a:cs typeface="Georgia"/>
                <a:sym typeface="Georgia"/>
              </a:rPr>
              <a:t>2017 TFF Board </a:t>
            </a:r>
            <a:r>
              <a:rPr lang="en-US" sz="1800" b="0" i="0" u="none" strike="noStrike" cap="none">
                <a:solidFill>
                  <a:srgbClr val="525252"/>
                </a:solidFill>
                <a:latin typeface="Georgia"/>
                <a:ea typeface="Georgia"/>
                <a:cs typeface="Georgia"/>
                <a:sym typeface="Georgia"/>
              </a:rPr>
              <a:t>– </a:t>
            </a:r>
            <a:r>
              <a:rPr lang="en-US" sz="1800" b="0" i="0" u="none" strike="noStrike" cap="none">
                <a:solidFill>
                  <a:schemeClr val="dk1"/>
                </a:solidFill>
                <a:latin typeface="Georgia"/>
                <a:ea typeface="Georgia"/>
                <a:cs typeface="Georgia"/>
                <a:sym typeface="Georgia"/>
              </a:rPr>
              <a:t>Angie Tracy, Brian Buckley, Jay Sullivan, Jean Buckley, John Oliver, Lauren Tracy, Teresa Sullivan, Pat Smith, Scott Stamerjohn, &amp; Tim Capestrain</a:t>
            </a:r>
          </a:p>
        </p:txBody>
      </p:sp>
      <p:pic>
        <p:nvPicPr>
          <p:cNvPr id="250" name="Shape 250"/>
          <p:cNvPicPr preferRelativeResize="0">
            <a:picLocks noGrp="1"/>
          </p:cNvPicPr>
          <p:nvPr>
            <p:ph type="body" idx="1"/>
          </p:nvPr>
        </p:nvPicPr>
        <p:blipFill rotWithShape="1">
          <a:blip r:embed="rId4">
            <a:alphaModFix/>
          </a:blip>
          <a:srcRect/>
          <a:stretch/>
        </p:blipFill>
        <p:spPr>
          <a:xfrm>
            <a:off x="872066" y="3090325"/>
            <a:ext cx="3318900" cy="285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p:nvPr/>
        </p:nvSpPr>
        <p:spPr>
          <a:xfrm>
            <a:off x="1143000" y="0"/>
            <a:ext cx="6858000" cy="6985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56" name="Shape 256"/>
          <p:cNvSpPr/>
          <p:nvPr/>
        </p:nvSpPr>
        <p:spPr>
          <a:xfrm>
            <a:off x="1143000" y="1876075"/>
            <a:ext cx="6816600" cy="4906500"/>
          </a:xfrm>
          <a:prstGeom prst="rect">
            <a:avLst/>
          </a:prstGeom>
          <a:gradFill>
            <a:gsLst>
              <a:gs pos="0">
                <a:srgbClr val="7B7B7B">
                  <a:alpha val="47843"/>
                </a:srgbClr>
              </a:gs>
              <a:gs pos="13000">
                <a:srgbClr val="7B7B7B">
                  <a:alpha val="47843"/>
                </a:srgbClr>
              </a:gs>
              <a:gs pos="54000">
                <a:srgbClr val="C9C9C9"/>
              </a:gs>
              <a:gs pos="90000">
                <a:schemeClr val="lt1"/>
              </a:gs>
              <a:gs pos="100000">
                <a:schemeClr val="lt1"/>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57" name="Shape 257" descr="TFF logo Color.png 02-12-08.png"/>
          <p:cNvPicPr preferRelativeResize="0"/>
          <p:nvPr/>
        </p:nvPicPr>
        <p:blipFill rotWithShape="1">
          <a:blip r:embed="rId3">
            <a:alphaModFix/>
          </a:blip>
          <a:srcRect/>
          <a:stretch/>
        </p:blipFill>
        <p:spPr>
          <a:xfrm>
            <a:off x="1485900" y="327379"/>
            <a:ext cx="928800" cy="1082700"/>
          </a:xfrm>
          <a:prstGeom prst="rect">
            <a:avLst/>
          </a:prstGeom>
          <a:noFill/>
          <a:ln>
            <a:noFill/>
          </a:ln>
        </p:spPr>
      </p:pic>
      <p:cxnSp>
        <p:nvCxnSpPr>
          <p:cNvPr id="258" name="Shape 258"/>
          <p:cNvCxnSpPr/>
          <p:nvPr/>
        </p:nvCxnSpPr>
        <p:spPr>
          <a:xfrm>
            <a:off x="1143000" y="1524000"/>
            <a:ext cx="6858000" cy="0"/>
          </a:xfrm>
          <a:prstGeom prst="straightConnector1">
            <a:avLst/>
          </a:prstGeom>
          <a:noFill/>
          <a:ln w="57150" cap="flat" cmpd="sng">
            <a:solidFill>
              <a:schemeClr val="accent1"/>
            </a:solidFill>
            <a:prstDash val="solid"/>
            <a:miter/>
            <a:headEnd type="none" w="med" len="med"/>
            <a:tailEnd type="none" w="med" len="med"/>
          </a:ln>
        </p:spPr>
      </p:cxnSp>
      <p:sp>
        <p:nvSpPr>
          <p:cNvPr id="259" name="Shape 259"/>
          <p:cNvSpPr txBox="1">
            <a:spLocks noGrp="1"/>
          </p:cNvSpPr>
          <p:nvPr>
            <p:ph type="title"/>
          </p:nvPr>
        </p:nvSpPr>
        <p:spPr>
          <a:xfrm>
            <a:off x="2571750" y="609600"/>
            <a:ext cx="6172200" cy="7923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548135"/>
              </a:buClr>
              <a:buSzPct val="25000"/>
              <a:buFont typeface="Georgia"/>
              <a:buNone/>
            </a:pPr>
            <a:r>
              <a:rPr lang="en-US" sz="3600" b="0" i="0" u="none" strike="noStrike" cap="none">
                <a:solidFill>
                  <a:srgbClr val="548135"/>
                </a:solidFill>
                <a:latin typeface="Georgia"/>
                <a:ea typeface="Georgia"/>
                <a:cs typeface="Georgia"/>
                <a:sym typeface="Georgia"/>
              </a:rPr>
              <a:t>2017 TFF Committees</a:t>
            </a:r>
          </a:p>
        </p:txBody>
      </p:sp>
      <p:graphicFrame>
        <p:nvGraphicFramePr>
          <p:cNvPr id="260" name="Shape 260"/>
          <p:cNvGraphicFramePr/>
          <p:nvPr/>
        </p:nvGraphicFramePr>
        <p:xfrm>
          <a:off x="1143000" y="1752600"/>
          <a:ext cx="3000000" cy="3000000"/>
        </p:xfrm>
        <a:graphic>
          <a:graphicData uri="http://schemas.openxmlformats.org/drawingml/2006/table">
            <a:tbl>
              <a:tblPr>
                <a:noFill/>
                <a:tableStyleId>{BE79C680-FBE7-4FAD-91AD-607D7F3C839F}</a:tableStyleId>
              </a:tblPr>
              <a:tblGrid>
                <a:gridCol w="1624100"/>
                <a:gridCol w="1278775"/>
                <a:gridCol w="3767550"/>
              </a:tblGrid>
              <a:tr h="251975">
                <a:tc>
                  <a:txBody>
                    <a:bodyPr/>
                    <a:lstStyle/>
                    <a:p>
                      <a:pPr marL="0" marR="0" lvl="0" indent="0" algn="ctr" rtl="0">
                        <a:spcBef>
                          <a:spcPts val="0"/>
                        </a:spcBef>
                        <a:spcAft>
                          <a:spcPts val="0"/>
                        </a:spcAft>
                        <a:buSzPct val="25000"/>
                        <a:buNone/>
                      </a:pPr>
                      <a:r>
                        <a:rPr lang="en-US" sz="1600" b="1" u="none" strike="noStrike" cap="none">
                          <a:solidFill>
                            <a:srgbClr val="7B7B7B"/>
                          </a:solidFill>
                          <a:latin typeface="Georgia"/>
                          <a:ea typeface="Georgia"/>
                          <a:cs typeface="Georgia"/>
                          <a:sym typeface="Georgia"/>
                        </a:rPr>
                        <a:t>COMMITTEE</a:t>
                      </a:r>
                    </a:p>
                  </a:txBody>
                  <a:tcPr marL="59025" marR="5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9C9C9"/>
                    </a:solidFill>
                  </a:tcPr>
                </a:tc>
                <a:tc>
                  <a:txBody>
                    <a:bodyPr/>
                    <a:lstStyle/>
                    <a:p>
                      <a:pPr marL="0" marR="0" lvl="0" indent="0" algn="ctr" rtl="0">
                        <a:spcBef>
                          <a:spcPts val="0"/>
                        </a:spcBef>
                        <a:spcAft>
                          <a:spcPts val="0"/>
                        </a:spcAft>
                        <a:buSzPct val="25000"/>
                        <a:buNone/>
                      </a:pPr>
                      <a:r>
                        <a:rPr lang="en-US" sz="1600" b="1" u="none" strike="noStrike" cap="none">
                          <a:solidFill>
                            <a:srgbClr val="7B7B7B"/>
                          </a:solidFill>
                          <a:latin typeface="Georgia"/>
                          <a:ea typeface="Georgia"/>
                          <a:cs typeface="Georgia"/>
                          <a:sym typeface="Georgia"/>
                        </a:rPr>
                        <a:t>CHAIR</a:t>
                      </a:r>
                    </a:p>
                  </a:txBody>
                  <a:tcPr marL="59025" marR="5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9C9C9"/>
                    </a:solidFill>
                  </a:tcPr>
                </a:tc>
                <a:tc>
                  <a:txBody>
                    <a:bodyPr/>
                    <a:lstStyle/>
                    <a:p>
                      <a:pPr marL="0" marR="0" lvl="0" indent="0" algn="ctr" rtl="0">
                        <a:spcBef>
                          <a:spcPts val="0"/>
                        </a:spcBef>
                        <a:spcAft>
                          <a:spcPts val="0"/>
                        </a:spcAft>
                        <a:buSzPct val="25000"/>
                        <a:buNone/>
                      </a:pPr>
                      <a:r>
                        <a:rPr lang="en-US" sz="1600" b="1" u="none" strike="noStrike" cap="none">
                          <a:solidFill>
                            <a:srgbClr val="7B7B7B"/>
                          </a:solidFill>
                          <a:latin typeface="Georgia"/>
                          <a:ea typeface="Georgia"/>
                          <a:cs typeface="Georgia"/>
                          <a:sym typeface="Georgia"/>
                        </a:rPr>
                        <a:t>MEMBERS</a:t>
                      </a:r>
                    </a:p>
                  </a:txBody>
                  <a:tcPr marL="59025" marR="5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9C9C9"/>
                    </a:solidFill>
                  </a:tcPr>
                </a:tc>
              </a:tr>
              <a:tr h="615375">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Brown County T.E.A.C.H.E.R. Fund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Jean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Angie, </a:t>
                      </a:r>
                      <a:r>
                        <a:rPr lang="en-US" sz="1400" u="none" strike="noStrike" cap="none">
                          <a:solidFill>
                            <a:schemeClr val="dk1"/>
                          </a:solidFill>
                          <a:latin typeface="Georgia"/>
                          <a:ea typeface="Georgia"/>
                          <a:cs typeface="Georgia"/>
                          <a:sym typeface="Georgia"/>
                        </a:rPr>
                        <a:t>Terry Jenkins, </a:t>
                      </a:r>
                      <a:r>
                        <a:rPr lang="en-US" sz="1400" u="none" strike="noStrike" cap="none">
                          <a:solidFill>
                            <a:srgbClr val="00B050"/>
                          </a:solidFill>
                          <a:latin typeface="Georgia"/>
                          <a:ea typeface="Georgia"/>
                          <a:cs typeface="Georgia"/>
                          <a:sym typeface="Georgia"/>
                        </a:rPr>
                        <a:t>Linda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628800">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Catholic Schools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Pat Tracy</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Susan, Jane Tracy, </a:t>
                      </a:r>
                      <a:r>
                        <a:rPr lang="en-US" sz="1400" u="none" strike="noStrike" cap="none">
                          <a:solidFill>
                            <a:srgbClr val="2E75B5"/>
                          </a:solidFill>
                          <a:latin typeface="Georgia"/>
                          <a:ea typeface="Georgia"/>
                          <a:cs typeface="Georgia"/>
                          <a:sym typeface="Georgia"/>
                        </a:rPr>
                        <a:t>Angie, </a:t>
                      </a:r>
                      <a:r>
                        <a:rPr lang="en-US" sz="1400" u="none" strike="noStrike" cap="none">
                          <a:solidFill>
                            <a:schemeClr val="dk1"/>
                          </a:solidFill>
                          <a:latin typeface="Georgia"/>
                          <a:ea typeface="Georgia"/>
                          <a:cs typeface="Georgia"/>
                          <a:sym typeface="Georgia"/>
                        </a:rPr>
                        <a:t>Elizabeth Brown, Brandi Borres, Ray Heilmann, Michelle Eversman, Father Tom Meyer, </a:t>
                      </a:r>
                      <a:r>
                        <a:rPr lang="en-US" sz="1400" u="none" strike="noStrike" cap="none">
                          <a:solidFill>
                            <a:srgbClr val="00B050"/>
                          </a:solidFill>
                          <a:latin typeface="Georgia"/>
                          <a:ea typeface="Georgia"/>
                          <a:cs typeface="Georgia"/>
                          <a:sym typeface="Georgia"/>
                        </a:rPr>
                        <a:t>Jean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511050">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Catholic School Grant Review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Jean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Susan</a:t>
                      </a:r>
                      <a:r>
                        <a:rPr lang="en-US" sz="1400" u="none" strike="noStrike" cap="none">
                          <a:latin typeface="Georgia"/>
                          <a:ea typeface="Georgia"/>
                          <a:cs typeface="Georgia"/>
                          <a:sym typeface="Georgia"/>
                        </a:rPr>
                        <a:t>, </a:t>
                      </a:r>
                      <a:r>
                        <a:rPr lang="en-US" sz="1400" u="none" strike="noStrike" cap="none">
                          <a:solidFill>
                            <a:schemeClr val="dk1"/>
                          </a:solidFill>
                          <a:latin typeface="Georgia"/>
                          <a:ea typeface="Georgia"/>
                          <a:cs typeface="Georgia"/>
                          <a:sym typeface="Georgia"/>
                        </a:rPr>
                        <a:t>Sister Carol Ann Smith, Kathi Market</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339750">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Education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Jean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Liz , Angie,</a:t>
                      </a:r>
                      <a:r>
                        <a:rPr lang="en-US" sz="1400" u="none" strike="noStrike" cap="none">
                          <a:latin typeface="Georgia"/>
                          <a:ea typeface="Georgia"/>
                          <a:cs typeface="Georgia"/>
                          <a:sym typeface="Georgia"/>
                        </a:rPr>
                        <a:t> </a:t>
                      </a:r>
                      <a:r>
                        <a:rPr lang="en-US" sz="1400" u="none" strike="noStrike" cap="none">
                          <a:solidFill>
                            <a:srgbClr val="00B050"/>
                          </a:solidFill>
                          <a:latin typeface="Georgia"/>
                          <a:ea typeface="Georgia"/>
                          <a:cs typeface="Georgia"/>
                          <a:sym typeface="Georgia"/>
                        </a:rPr>
                        <a:t>Linda, </a:t>
                      </a:r>
                      <a:r>
                        <a:rPr lang="en-US" sz="1400" u="none" strike="noStrike" cap="none">
                          <a:solidFill>
                            <a:schemeClr val="dk1"/>
                          </a:solidFill>
                          <a:latin typeface="Georgia"/>
                          <a:ea typeface="Georgia"/>
                          <a:cs typeface="Georgia"/>
                          <a:sym typeface="Georgia"/>
                        </a:rPr>
                        <a:t>Terry Jenkins, </a:t>
                      </a:r>
                      <a:r>
                        <a:rPr lang="en-US" sz="1400" u="none" strike="noStrike" cap="none">
                          <a:solidFill>
                            <a:srgbClr val="2E75B5"/>
                          </a:solidFill>
                          <a:latin typeface="Georgia"/>
                          <a:ea typeface="Georgia"/>
                          <a:cs typeface="Georgia"/>
                          <a:sym typeface="Georgia"/>
                        </a:rPr>
                        <a:t>Erin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19200">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Investment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Brian Buckley</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Lauren,</a:t>
                      </a:r>
                      <a:r>
                        <a:rPr lang="en-US" sz="1400" u="none" strike="noStrike" cap="none">
                          <a:latin typeface="Georgia"/>
                          <a:ea typeface="Georgia"/>
                          <a:cs typeface="Georgia"/>
                          <a:sym typeface="Georgia"/>
                        </a:rPr>
                        <a:t> </a:t>
                      </a:r>
                      <a:r>
                        <a:rPr lang="en-US" sz="1400" u="none" strike="noStrike" cap="none">
                          <a:solidFill>
                            <a:srgbClr val="00B050"/>
                          </a:solidFill>
                          <a:latin typeface="Georgia"/>
                          <a:ea typeface="Georgia"/>
                          <a:cs typeface="Georgia"/>
                          <a:sym typeface="Georgia"/>
                        </a:rPr>
                        <a:t>Scott, </a:t>
                      </a:r>
                      <a:r>
                        <a:rPr lang="en-US" sz="1400" u="none" strike="noStrike" cap="none">
                          <a:solidFill>
                            <a:schemeClr val="dk1"/>
                          </a:solidFill>
                          <a:latin typeface="Georgia"/>
                          <a:ea typeface="Georgia"/>
                          <a:cs typeface="Georgia"/>
                          <a:sym typeface="Georgia"/>
                        </a:rPr>
                        <a:t>Paul Mugerditchian, </a:t>
                      </a:r>
                      <a:r>
                        <a:rPr lang="en-US" sz="1400" u="none" strike="noStrike" cap="none">
                          <a:solidFill>
                            <a:srgbClr val="0070C0"/>
                          </a:solidFill>
                          <a:latin typeface="Georgia"/>
                          <a:ea typeface="Georgia"/>
                          <a:cs typeface="Georgia"/>
                          <a:sym typeface="Georgia"/>
                        </a:rPr>
                        <a:t>Brian Bittner, Alex, Mike Tracy,  </a:t>
                      </a:r>
                      <a:r>
                        <a:rPr lang="en-US" sz="1400" u="none" strike="noStrike" cap="none">
                          <a:solidFill>
                            <a:srgbClr val="00B050"/>
                          </a:solidFill>
                          <a:latin typeface="Georgia"/>
                          <a:ea typeface="Georgia"/>
                          <a:cs typeface="Georgia"/>
                          <a:sym typeface="Georgia"/>
                        </a:rPr>
                        <a:t>Mary, Jean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45575">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Leadership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2E75B5"/>
                          </a:solidFill>
                          <a:latin typeface="Georgia"/>
                          <a:ea typeface="Georgia"/>
                          <a:cs typeface="Georgia"/>
                          <a:sym typeface="Georgia"/>
                        </a:rPr>
                        <a:t>Megan Costigan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Mike Tracy, Alex, </a:t>
                      </a:r>
                      <a:r>
                        <a:rPr lang="en-US" sz="1400" u="none" strike="noStrike" cap="none">
                          <a:solidFill>
                            <a:srgbClr val="00B050"/>
                          </a:solidFill>
                          <a:latin typeface="Georgia"/>
                          <a:ea typeface="Georgia"/>
                          <a:cs typeface="Georgia"/>
                          <a:sym typeface="Georgia"/>
                        </a:rPr>
                        <a:t>Anne,  Fred, </a:t>
                      </a:r>
                      <a:r>
                        <a:rPr lang="en-US" sz="1400" u="none" strike="noStrike" cap="none">
                          <a:latin typeface="Georgia"/>
                          <a:ea typeface="Georgia"/>
                          <a:cs typeface="Georgia"/>
                          <a:sym typeface="Georgia"/>
                        </a:rPr>
                        <a:t>John Oliver</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45575">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Youth and Families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chemeClr val="dk1"/>
                          </a:solidFill>
                          <a:latin typeface="Georgia"/>
                          <a:ea typeface="Georgia"/>
                          <a:cs typeface="Georgia"/>
                          <a:sym typeface="Georgia"/>
                        </a:rPr>
                        <a:t>Terry Jenkins</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chemeClr val="dk1"/>
                          </a:solidFill>
                          <a:latin typeface="Georgia"/>
                          <a:ea typeface="Georgia"/>
                          <a:cs typeface="Georgia"/>
                          <a:sym typeface="Georgia"/>
                        </a:rPr>
                        <a:t>Christie Mugerditchian</a:t>
                      </a:r>
                      <a:r>
                        <a:rPr lang="en-US" sz="1400" u="none" strike="noStrike" cap="none">
                          <a:latin typeface="Georgia"/>
                          <a:ea typeface="Georgia"/>
                          <a:cs typeface="Georgia"/>
                          <a:sym typeface="Georgia"/>
                        </a:rPr>
                        <a:t>, </a:t>
                      </a:r>
                      <a:r>
                        <a:rPr lang="en-US" sz="1400" u="none" strike="noStrike" cap="none">
                          <a:solidFill>
                            <a:srgbClr val="00B050"/>
                          </a:solidFill>
                          <a:latin typeface="Georgia"/>
                          <a:ea typeface="Georgia"/>
                          <a:cs typeface="Georgia"/>
                          <a:sym typeface="Georgia"/>
                        </a:rPr>
                        <a:t>Adina,  </a:t>
                      </a:r>
                      <a:r>
                        <a:rPr lang="en-US" sz="1400" u="none" strike="noStrike" cap="none">
                          <a:solidFill>
                            <a:srgbClr val="0070C0"/>
                          </a:solidFill>
                          <a:latin typeface="Georgia"/>
                          <a:ea typeface="Georgia"/>
                          <a:cs typeface="Georgia"/>
                          <a:sym typeface="Georgia"/>
                        </a:rPr>
                        <a:t>Annie Tracy,</a:t>
                      </a:r>
                      <a:r>
                        <a:rPr lang="en-US" sz="1400" u="none" strike="noStrike" cap="none">
                          <a:solidFill>
                            <a:srgbClr val="FF0000"/>
                          </a:solidFill>
                          <a:latin typeface="Georgia"/>
                          <a:ea typeface="Georgia"/>
                          <a:cs typeface="Georgia"/>
                          <a:sym typeface="Georgia"/>
                        </a:rPr>
                        <a:t> </a:t>
                      </a:r>
                      <a:r>
                        <a:rPr lang="en-US" sz="1400" b="0" u="none" strike="noStrike" cap="none">
                          <a:solidFill>
                            <a:srgbClr val="0070C0"/>
                          </a:solidFill>
                          <a:latin typeface="Georgia"/>
                          <a:ea typeface="Georgia"/>
                          <a:cs typeface="Georgia"/>
                          <a:sym typeface="Georgia"/>
                        </a:rPr>
                        <a:t>Don, </a:t>
                      </a:r>
                      <a:r>
                        <a:rPr lang="en-US" sz="1400" u="none" strike="noStrike" cap="none">
                          <a:solidFill>
                            <a:srgbClr val="00B050"/>
                          </a:solidFill>
                          <a:latin typeface="Georgia"/>
                          <a:ea typeface="Georgia"/>
                          <a:cs typeface="Georgia"/>
                          <a:sym typeface="Georgia"/>
                        </a:rPr>
                        <a:t>Jil, </a:t>
                      </a:r>
                      <a:r>
                        <a:rPr lang="en-US" sz="1400" u="none" strike="noStrike" cap="none">
                          <a:solidFill>
                            <a:srgbClr val="0070C0"/>
                          </a:solidFill>
                          <a:latin typeface="Georgia"/>
                          <a:ea typeface="Georgia"/>
                          <a:cs typeface="Georgia"/>
                          <a:sym typeface="Georgia"/>
                        </a:rPr>
                        <a:t>Kelsey, Micaela</a:t>
                      </a:r>
                      <a:r>
                        <a:rPr lang="en-US" sz="1400" u="none" strike="noStrike" cap="none">
                          <a:solidFill>
                            <a:srgbClr val="00B050"/>
                          </a:solidFill>
                          <a:latin typeface="Georgia"/>
                          <a:ea typeface="Georgia"/>
                          <a:cs typeface="Georgia"/>
                          <a:sym typeface="Georgia"/>
                        </a:rPr>
                        <a:t>, Jean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65825">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3G Ozark </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Linda</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solidFill>
                            <a:srgbClr val="0070C0"/>
                          </a:solidFill>
                          <a:latin typeface="Georgia"/>
                          <a:ea typeface="Georgia"/>
                          <a:cs typeface="Georgia"/>
                          <a:sym typeface="Georgia"/>
                        </a:rPr>
                        <a:t>Diana, Christine, Ellie, Jenny, Kenzie, Kevin, Natalie, Nikki, Mike Tracy, Gracie, &amp; Katelyn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820500">
                <a:tc>
                  <a:txBody>
                    <a:bodyPr/>
                    <a:lstStyle/>
                    <a:p>
                      <a:pPr marL="0" marR="0" lvl="0" indent="0" algn="l" rtl="0">
                        <a:spcBef>
                          <a:spcPts val="0"/>
                        </a:spcBef>
                        <a:spcAft>
                          <a:spcPts val="0"/>
                        </a:spcAft>
                        <a:buSzPct val="25000"/>
                        <a:buNone/>
                      </a:pPr>
                      <a:r>
                        <a:rPr lang="en-US" sz="1400" b="1" u="none" strike="noStrike" cap="none">
                          <a:latin typeface="Georgia"/>
                          <a:ea typeface="Georgia"/>
                          <a:cs typeface="Georgia"/>
                          <a:sym typeface="Georgia"/>
                        </a:rPr>
                        <a:t>2018-2022 Long Range Planning</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CECE"/>
                    </a:solidFill>
                  </a:tcPr>
                </a:tc>
                <a:tc>
                  <a:txBody>
                    <a:bodyPr/>
                    <a:lstStyle/>
                    <a:p>
                      <a:pPr marL="0" marR="0" lvl="0" indent="0" algn="ctr" rtl="0">
                        <a:spcBef>
                          <a:spcPts val="0"/>
                        </a:spcBef>
                        <a:spcAft>
                          <a:spcPts val="0"/>
                        </a:spcAft>
                        <a:buSzPct val="25000"/>
                        <a:buNone/>
                      </a:pPr>
                      <a:r>
                        <a:rPr lang="en-US" sz="1400" u="none" strike="noStrike" cap="none">
                          <a:solidFill>
                            <a:srgbClr val="00B050"/>
                          </a:solidFill>
                          <a:latin typeface="Georgia"/>
                          <a:ea typeface="Georgia"/>
                          <a:cs typeface="Georgia"/>
                          <a:sym typeface="Georgia"/>
                        </a:rPr>
                        <a:t>Jean</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SzPct val="25000"/>
                        <a:buNone/>
                      </a:pPr>
                      <a:r>
                        <a:rPr lang="en-US" sz="1400" u="none" strike="noStrike" cap="none">
                          <a:latin typeface="Georgia"/>
                          <a:ea typeface="Georgia"/>
                          <a:cs typeface="Georgia"/>
                          <a:sym typeface="Georgia"/>
                        </a:rPr>
                        <a:t>President, Executive Director, Program Manager, NGAB member, 1 -2 Board members, 2 – 4 family members not on TFF board (2Gs and 3Gs)</a:t>
                      </a:r>
                    </a:p>
                  </a:txBody>
                  <a:tcPr marL="59025" marR="5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1143000" y="0"/>
            <a:ext cx="6858000" cy="6985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66" name="Shape 266"/>
          <p:cNvSpPr/>
          <p:nvPr/>
        </p:nvSpPr>
        <p:spPr>
          <a:xfrm>
            <a:off x="1032650" y="3060699"/>
            <a:ext cx="6816600" cy="3545100"/>
          </a:xfrm>
          <a:prstGeom prst="rect">
            <a:avLst/>
          </a:prstGeom>
          <a:gradFill>
            <a:gsLst>
              <a:gs pos="0">
                <a:srgbClr val="7B7B7B">
                  <a:alpha val="47843"/>
                </a:srgbClr>
              </a:gs>
              <a:gs pos="13000">
                <a:srgbClr val="7B7B7B">
                  <a:alpha val="47843"/>
                </a:srgbClr>
              </a:gs>
              <a:gs pos="54000">
                <a:srgbClr val="C9C9C9"/>
              </a:gs>
              <a:gs pos="90000">
                <a:schemeClr val="lt1"/>
              </a:gs>
              <a:gs pos="100000">
                <a:schemeClr val="lt1"/>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67" name="Shape 267" descr="TFF logo Color.png 02-12-08.png"/>
          <p:cNvPicPr preferRelativeResize="0"/>
          <p:nvPr/>
        </p:nvPicPr>
        <p:blipFill rotWithShape="1">
          <a:blip r:embed="rId3">
            <a:alphaModFix/>
          </a:blip>
          <a:srcRect/>
          <a:stretch/>
        </p:blipFill>
        <p:spPr>
          <a:xfrm>
            <a:off x="1485900" y="228601"/>
            <a:ext cx="928800" cy="1082700"/>
          </a:xfrm>
          <a:prstGeom prst="rect">
            <a:avLst/>
          </a:prstGeom>
          <a:noFill/>
          <a:ln>
            <a:noFill/>
          </a:ln>
        </p:spPr>
      </p:pic>
      <p:cxnSp>
        <p:nvCxnSpPr>
          <p:cNvPr id="268" name="Shape 268"/>
          <p:cNvCxnSpPr/>
          <p:nvPr/>
        </p:nvCxnSpPr>
        <p:spPr>
          <a:xfrm>
            <a:off x="1143000" y="1447800"/>
            <a:ext cx="6858000" cy="0"/>
          </a:xfrm>
          <a:prstGeom prst="straightConnector1">
            <a:avLst/>
          </a:prstGeom>
          <a:noFill/>
          <a:ln w="57150" cap="flat" cmpd="sng">
            <a:solidFill>
              <a:schemeClr val="accent1"/>
            </a:solidFill>
            <a:prstDash val="solid"/>
            <a:miter/>
            <a:headEnd type="none" w="med" len="med"/>
            <a:tailEnd type="none" w="med" len="med"/>
          </a:ln>
        </p:spPr>
      </p:cxnSp>
      <p:sp>
        <p:nvSpPr>
          <p:cNvPr id="269" name="Shape 269"/>
          <p:cNvSpPr txBox="1"/>
          <p:nvPr/>
        </p:nvSpPr>
        <p:spPr>
          <a:xfrm>
            <a:off x="2571750" y="706225"/>
            <a:ext cx="5343600" cy="678000"/>
          </a:xfrm>
          <a:prstGeom prst="rect">
            <a:avLst/>
          </a:prstGeom>
          <a:noFill/>
          <a:ln>
            <a:noFill/>
          </a:ln>
        </p:spPr>
        <p:txBody>
          <a:bodyPr lIns="91425" tIns="45700" rIns="91425" bIns="45700" anchor="ctr" anchorCtr="0">
            <a:noAutofit/>
          </a:bodyPr>
          <a:lstStyle/>
          <a:p>
            <a:pPr marL="0" marR="0" lvl="0" indent="0" algn="l" rtl="0">
              <a:lnSpc>
                <a:spcPct val="100500"/>
              </a:lnSpc>
              <a:spcBef>
                <a:spcPts val="0"/>
              </a:spcBef>
              <a:spcAft>
                <a:spcPts val="0"/>
              </a:spcAft>
              <a:buNone/>
            </a:pPr>
            <a:endParaRPr sz="4000" b="0" i="0" u="none" strike="noStrike" cap="none">
              <a:solidFill>
                <a:srgbClr val="005C00"/>
              </a:solidFill>
              <a:latin typeface="Georgia"/>
              <a:ea typeface="Georgia"/>
              <a:cs typeface="Georgia"/>
              <a:sym typeface="Georgia"/>
            </a:endParaRPr>
          </a:p>
          <a:p>
            <a:pPr marL="0" marR="0" lvl="0" indent="0" algn="l" rtl="0">
              <a:lnSpc>
                <a:spcPct val="91363"/>
              </a:lnSpc>
              <a:spcBef>
                <a:spcPts val="0"/>
              </a:spcBef>
              <a:spcAft>
                <a:spcPts val="0"/>
              </a:spcAft>
              <a:buSzPct val="25000"/>
              <a:buNone/>
            </a:pPr>
            <a:r>
              <a:rPr lang="en-US" sz="4400" b="0" i="0" u="none" strike="noStrike" cap="none">
                <a:solidFill>
                  <a:srgbClr val="005C00"/>
                </a:solidFill>
                <a:latin typeface="Georgia"/>
                <a:ea typeface="Georgia"/>
                <a:cs typeface="Georgia"/>
                <a:sym typeface="Georgia"/>
              </a:rPr>
              <a:t>Family</a:t>
            </a:r>
            <a:r>
              <a:rPr lang="en-US" sz="4400">
                <a:solidFill>
                  <a:srgbClr val="005C00"/>
                </a:solidFill>
                <a:latin typeface="Georgia"/>
                <a:ea typeface="Georgia"/>
                <a:cs typeface="Georgia"/>
                <a:sym typeface="Georgia"/>
              </a:rPr>
              <a:t> </a:t>
            </a:r>
            <a:r>
              <a:rPr lang="en-US" sz="4400" b="0" i="0" u="none" strike="noStrike" cap="none">
                <a:solidFill>
                  <a:srgbClr val="005C00"/>
                </a:solidFill>
                <a:latin typeface="Georgia"/>
                <a:ea typeface="Georgia"/>
                <a:cs typeface="Georgia"/>
                <a:sym typeface="Georgia"/>
              </a:rPr>
              <a:t>Engagement</a:t>
            </a:r>
          </a:p>
          <a:p>
            <a:pPr marL="0" marR="0" lvl="0" indent="0" algn="l" rtl="0">
              <a:lnSpc>
                <a:spcPct val="125625"/>
              </a:lnSpc>
              <a:spcBef>
                <a:spcPts val="0"/>
              </a:spcBef>
              <a:spcAft>
                <a:spcPts val="0"/>
              </a:spcAft>
              <a:buNone/>
            </a:pPr>
            <a:endParaRPr sz="3200" b="0" i="0" u="none" strike="noStrike" cap="none">
              <a:solidFill>
                <a:srgbClr val="005C00"/>
              </a:solidFill>
              <a:latin typeface="Georgia"/>
              <a:ea typeface="Georgia"/>
              <a:cs typeface="Georgia"/>
              <a:sym typeface="Georgia"/>
            </a:endParaRPr>
          </a:p>
          <a:p>
            <a:pPr marL="0" marR="0" lvl="0" indent="0" algn="l" rtl="0">
              <a:lnSpc>
                <a:spcPct val="111666"/>
              </a:lnSpc>
              <a:spcBef>
                <a:spcPts val="0"/>
              </a:spcBef>
              <a:spcAft>
                <a:spcPts val="0"/>
              </a:spcAft>
              <a:buNone/>
            </a:pPr>
            <a:endParaRPr sz="3600" b="0" i="0" u="none" strike="noStrike" cap="none">
              <a:solidFill>
                <a:srgbClr val="005C00"/>
              </a:solidFill>
              <a:latin typeface="Georgia"/>
              <a:ea typeface="Georgia"/>
              <a:cs typeface="Georgia"/>
              <a:sym typeface="Georgia"/>
            </a:endParaRPr>
          </a:p>
        </p:txBody>
      </p:sp>
      <p:grpSp>
        <p:nvGrpSpPr>
          <p:cNvPr id="270" name="Shape 270"/>
          <p:cNvGrpSpPr/>
          <p:nvPr/>
        </p:nvGrpSpPr>
        <p:grpSpPr>
          <a:xfrm>
            <a:off x="1425650" y="1663700"/>
            <a:ext cx="6269074" cy="3216449"/>
            <a:chOff x="100" y="0"/>
            <a:chExt cx="8358766" cy="3216449"/>
          </a:xfrm>
        </p:grpSpPr>
        <p:sp>
          <p:nvSpPr>
            <p:cNvPr id="271" name="Shape 271"/>
            <p:cNvSpPr/>
            <p:nvPr/>
          </p:nvSpPr>
          <p:spPr>
            <a:xfrm>
              <a:off x="100" y="0"/>
              <a:ext cx="1339500" cy="3200400"/>
            </a:xfrm>
            <a:prstGeom prst="roundRect">
              <a:avLst>
                <a:gd name="adj" fmla="val 10000"/>
              </a:avLst>
            </a:prstGeom>
            <a:gradFill>
              <a:gsLst>
                <a:gs pos="0">
                  <a:srgbClr val="6EA5DA">
                    <a:alpha val="89803"/>
                  </a:srgbClr>
                </a:gs>
                <a:gs pos="50000">
                  <a:srgbClr val="529BDA">
                    <a:alpha val="89803"/>
                  </a:srgbClr>
                </a:gs>
                <a:gs pos="100000">
                  <a:srgbClr val="4188C8">
                    <a:alpha val="89803"/>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72" name="Shape 272"/>
            <p:cNvSpPr txBox="1"/>
            <p:nvPr/>
          </p:nvSpPr>
          <p:spPr>
            <a:xfrm>
              <a:off x="100" y="1127759"/>
              <a:ext cx="1339500" cy="1280100"/>
            </a:xfrm>
            <a:prstGeom prst="rect">
              <a:avLst/>
            </a:prstGeom>
            <a:noFill/>
            <a:ln>
              <a:noFill/>
            </a:ln>
          </p:spPr>
          <p:txBody>
            <a:bodyPr lIns="78225" tIns="78225" rIns="78225" bIns="78225" anchor="t"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Georgia"/>
                <a:ea typeface="Georgia"/>
                <a:cs typeface="Georgia"/>
                <a:sym typeface="Georgia"/>
              </a:endParaRPr>
            </a:p>
            <a:p>
              <a:pPr marL="0" marR="0" lvl="0" indent="0" algn="ctr" rtl="0">
                <a:lnSpc>
                  <a:spcPct val="90000"/>
                </a:lnSpc>
                <a:spcBef>
                  <a:spcPts val="385"/>
                </a:spcBef>
                <a:spcAft>
                  <a:spcPts val="0"/>
                </a:spcAft>
                <a:buSzPct val="25000"/>
                <a:buNone/>
              </a:pPr>
              <a:r>
                <a:rPr lang="en-US" sz="1100" b="0" i="0" u="none" strike="noStrike" cap="none">
                  <a:solidFill>
                    <a:schemeClr val="lt1"/>
                  </a:solidFill>
                  <a:latin typeface="Georgia"/>
                  <a:ea typeface="Georgia"/>
                  <a:cs typeface="Georgia"/>
                  <a:sym typeface="Georgia"/>
                </a:rPr>
                <a:t># of 2Gs actively engaged in TFF board, committees, staff, or Dot family directors</a:t>
              </a:r>
            </a:p>
          </p:txBody>
        </p:sp>
        <p:sp>
          <p:nvSpPr>
            <p:cNvPr id="273" name="Shape 273"/>
            <p:cNvSpPr/>
            <p:nvPr/>
          </p:nvSpPr>
          <p:spPr>
            <a:xfrm>
              <a:off x="136979" y="192023"/>
              <a:ext cx="1065600" cy="1065600"/>
            </a:xfrm>
            <a:prstGeom prst="ellipse">
              <a:avLst/>
            </a:prstGeom>
            <a:solidFill>
              <a:srgbClr val="C3D4EB">
                <a:alpha val="89800"/>
              </a:srgbClr>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1379775" y="0"/>
              <a:ext cx="1339500" cy="3200400"/>
            </a:xfrm>
            <a:prstGeom prst="roundRect">
              <a:avLst>
                <a:gd name="adj" fmla="val 10000"/>
              </a:avLst>
            </a:prstGeom>
            <a:gradFill>
              <a:gsLst>
                <a:gs pos="0">
                  <a:srgbClr val="6EA5DA">
                    <a:alpha val="81960"/>
                  </a:srgbClr>
                </a:gs>
                <a:gs pos="50000">
                  <a:srgbClr val="529BDA">
                    <a:alpha val="81960"/>
                  </a:srgbClr>
                </a:gs>
                <a:gs pos="100000">
                  <a:srgbClr val="4188C8">
                    <a:alpha val="81960"/>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75" name="Shape 275"/>
            <p:cNvSpPr txBox="1"/>
            <p:nvPr/>
          </p:nvSpPr>
          <p:spPr>
            <a:xfrm>
              <a:off x="1379775" y="1127759"/>
              <a:ext cx="1339500" cy="1280100"/>
            </a:xfrm>
            <a:prstGeom prst="rect">
              <a:avLst/>
            </a:prstGeom>
            <a:noFill/>
            <a:ln>
              <a:noFill/>
            </a:ln>
          </p:spPr>
          <p:txBody>
            <a:bodyPr lIns="78225" tIns="78225" rIns="78225" bIns="78225" anchor="t"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Georgia"/>
                <a:ea typeface="Georgia"/>
                <a:cs typeface="Georgia"/>
                <a:sym typeface="Georgia"/>
              </a:endParaRPr>
            </a:p>
            <a:p>
              <a:pPr marL="0" marR="0" lvl="0" indent="0" algn="ctr" rtl="0">
                <a:lnSpc>
                  <a:spcPct val="90000"/>
                </a:lnSpc>
                <a:spcBef>
                  <a:spcPts val="385"/>
                </a:spcBef>
                <a:spcAft>
                  <a:spcPts val="0"/>
                </a:spcAft>
                <a:buSzPct val="25000"/>
                <a:buNone/>
              </a:pPr>
              <a:r>
                <a:rPr lang="en-US" sz="1100" b="0" i="0" u="none" strike="noStrike" cap="none">
                  <a:solidFill>
                    <a:schemeClr val="lt1"/>
                  </a:solidFill>
                  <a:latin typeface="Georgia"/>
                  <a:ea typeface="Georgia"/>
                  <a:cs typeface="Georgia"/>
                  <a:sym typeface="Georgia"/>
                </a:rPr>
                <a:t># of 3Gs actively engaged in TFF board, NGAB, or committees</a:t>
              </a:r>
            </a:p>
          </p:txBody>
        </p:sp>
        <p:sp>
          <p:nvSpPr>
            <p:cNvPr id="276" name="Shape 276"/>
            <p:cNvSpPr/>
            <p:nvPr/>
          </p:nvSpPr>
          <p:spPr>
            <a:xfrm>
              <a:off x="1516654" y="192023"/>
              <a:ext cx="1065600" cy="1065600"/>
            </a:xfrm>
            <a:prstGeom prst="ellipse">
              <a:avLst/>
            </a:prstGeom>
            <a:solidFill>
              <a:srgbClr val="CAD8EC">
                <a:alpha val="81960"/>
              </a:srgbClr>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2759450" y="0"/>
              <a:ext cx="1339500" cy="3200400"/>
            </a:xfrm>
            <a:prstGeom prst="roundRect">
              <a:avLst>
                <a:gd name="adj" fmla="val 10000"/>
              </a:avLst>
            </a:prstGeom>
            <a:gradFill>
              <a:gsLst>
                <a:gs pos="0">
                  <a:srgbClr val="6EA5DA">
                    <a:alpha val="74117"/>
                  </a:srgbClr>
                </a:gs>
                <a:gs pos="50000">
                  <a:srgbClr val="529BDA">
                    <a:alpha val="74117"/>
                  </a:srgbClr>
                </a:gs>
                <a:gs pos="100000">
                  <a:srgbClr val="4188C8">
                    <a:alpha val="74117"/>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78" name="Shape 278"/>
            <p:cNvSpPr txBox="1"/>
            <p:nvPr/>
          </p:nvSpPr>
          <p:spPr>
            <a:xfrm>
              <a:off x="2759466" y="1127750"/>
              <a:ext cx="1339500" cy="1706700"/>
            </a:xfrm>
            <a:prstGeom prst="rect">
              <a:avLst/>
            </a:prstGeom>
            <a:noFill/>
            <a:ln>
              <a:noFill/>
            </a:ln>
          </p:spPr>
          <p:txBody>
            <a:bodyPr lIns="85325" tIns="85325" rIns="85325" bIns="85325" anchor="t" anchorCtr="0">
              <a:noAutofit/>
            </a:bodyPr>
            <a:lstStyle/>
            <a:p>
              <a:pPr marL="0" marR="0" lvl="0" indent="0" algn="ctr" rtl="0">
                <a:lnSpc>
                  <a:spcPct val="90000"/>
                </a:lnSpc>
                <a:spcBef>
                  <a:spcPts val="0"/>
                </a:spcBef>
                <a:spcAft>
                  <a:spcPts val="0"/>
                </a:spcAft>
                <a:buNone/>
              </a:pPr>
              <a:endParaRPr sz="1200" b="0" i="0" u="none" strike="noStrike" cap="none">
                <a:solidFill>
                  <a:schemeClr val="lt1"/>
                </a:solidFill>
                <a:latin typeface="Georgia"/>
                <a:ea typeface="Georgia"/>
                <a:cs typeface="Georgia"/>
                <a:sym typeface="Georgia"/>
              </a:endParaRPr>
            </a:p>
            <a:p>
              <a:pPr marL="0" marR="0" lvl="0" indent="0" algn="ctr" rtl="0">
                <a:lnSpc>
                  <a:spcPct val="90000"/>
                </a:lnSpc>
                <a:spcBef>
                  <a:spcPts val="420"/>
                </a:spcBef>
                <a:spcAft>
                  <a:spcPts val="0"/>
                </a:spcAft>
                <a:buSzPct val="25000"/>
                <a:buNone/>
              </a:pPr>
              <a:r>
                <a:rPr lang="en-US" sz="1000" b="0" i="0" u="none" strike="noStrike" cap="none">
                  <a:solidFill>
                    <a:schemeClr val="lt1"/>
                  </a:solidFill>
                  <a:latin typeface="Georgia"/>
                  <a:ea typeface="Georgia"/>
                  <a:cs typeface="Georgia"/>
                  <a:sym typeface="Georgia"/>
                </a:rPr>
                <a:t># of 2Gs, 3Gs, and 4Gs who participated in the family volunteer project at Camp Wonderland</a:t>
              </a:r>
            </a:p>
          </p:txBody>
        </p:sp>
        <p:sp>
          <p:nvSpPr>
            <p:cNvPr id="279" name="Shape 279"/>
            <p:cNvSpPr/>
            <p:nvPr/>
          </p:nvSpPr>
          <p:spPr>
            <a:xfrm>
              <a:off x="2896327" y="192023"/>
              <a:ext cx="1065599" cy="1065600"/>
            </a:xfrm>
            <a:prstGeom prst="ellipse">
              <a:avLst/>
            </a:prstGeom>
            <a:solidFill>
              <a:srgbClr val="D1DDEF">
                <a:alpha val="74120"/>
              </a:srgbClr>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4139125" y="0"/>
              <a:ext cx="1339500" cy="3200400"/>
            </a:xfrm>
            <a:prstGeom prst="roundRect">
              <a:avLst>
                <a:gd name="adj" fmla="val 10000"/>
              </a:avLst>
            </a:prstGeom>
            <a:gradFill>
              <a:gsLst>
                <a:gs pos="0">
                  <a:srgbClr val="6EA5DA">
                    <a:alpha val="65882"/>
                  </a:srgbClr>
                </a:gs>
                <a:gs pos="50000">
                  <a:srgbClr val="529BDA">
                    <a:alpha val="65882"/>
                  </a:srgbClr>
                </a:gs>
                <a:gs pos="100000">
                  <a:srgbClr val="4188C8">
                    <a:alpha val="65882"/>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81" name="Shape 281"/>
            <p:cNvSpPr txBox="1"/>
            <p:nvPr/>
          </p:nvSpPr>
          <p:spPr>
            <a:xfrm>
              <a:off x="4139134" y="1127750"/>
              <a:ext cx="1460400" cy="1280100"/>
            </a:xfrm>
            <a:prstGeom prst="rect">
              <a:avLst/>
            </a:prstGeom>
            <a:noFill/>
            <a:ln>
              <a:noFill/>
            </a:ln>
          </p:spPr>
          <p:txBody>
            <a:bodyPr lIns="92450" tIns="92450" rIns="92450" bIns="92450" anchor="t"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Georgia"/>
                <a:ea typeface="Georgia"/>
                <a:cs typeface="Georgia"/>
                <a:sym typeface="Georgia"/>
              </a:endParaRPr>
            </a:p>
            <a:p>
              <a:pPr marL="0" marR="0" lvl="0" indent="0" algn="ctr" rtl="0">
                <a:lnSpc>
                  <a:spcPct val="90000"/>
                </a:lnSpc>
                <a:spcBef>
                  <a:spcPts val="455"/>
                </a:spcBef>
                <a:spcAft>
                  <a:spcPts val="0"/>
                </a:spcAft>
                <a:buSzPct val="25000"/>
                <a:buNone/>
              </a:pPr>
              <a:r>
                <a:rPr lang="en-US" sz="1100" b="0" i="0" u="none" strike="noStrike" cap="none">
                  <a:solidFill>
                    <a:schemeClr val="lt1"/>
                  </a:solidFill>
                  <a:latin typeface="Georgia"/>
                  <a:ea typeface="Georgia"/>
                  <a:cs typeface="Georgia"/>
                  <a:sym typeface="Georgia"/>
                </a:rPr>
                <a:t>Participation by 1Gs and 2Gs in Matching Grant program</a:t>
              </a:r>
              <a:r>
                <a:rPr lang="en-US" sz="1200" b="0" i="0" u="none" strike="noStrike" cap="none">
                  <a:solidFill>
                    <a:schemeClr val="lt1"/>
                  </a:solidFill>
                  <a:latin typeface="Georgia"/>
                  <a:ea typeface="Georgia"/>
                  <a:cs typeface="Georgia"/>
                  <a:sym typeface="Georgia"/>
                </a:rPr>
                <a:t> </a:t>
              </a:r>
            </a:p>
          </p:txBody>
        </p:sp>
        <p:sp>
          <p:nvSpPr>
            <p:cNvPr id="282" name="Shape 282"/>
            <p:cNvSpPr/>
            <p:nvPr/>
          </p:nvSpPr>
          <p:spPr>
            <a:xfrm>
              <a:off x="4276003" y="192023"/>
              <a:ext cx="1065600" cy="1065600"/>
            </a:xfrm>
            <a:prstGeom prst="ellipse">
              <a:avLst/>
            </a:prstGeom>
            <a:solidFill>
              <a:srgbClr val="D9E3F1">
                <a:alpha val="65880"/>
              </a:srgbClr>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5518800" y="0"/>
              <a:ext cx="1339500" cy="3200400"/>
            </a:xfrm>
            <a:prstGeom prst="roundRect">
              <a:avLst>
                <a:gd name="adj" fmla="val 10000"/>
              </a:avLst>
            </a:prstGeom>
            <a:gradFill>
              <a:gsLst>
                <a:gs pos="0">
                  <a:srgbClr val="6EA5DA">
                    <a:alpha val="58039"/>
                  </a:srgbClr>
                </a:gs>
                <a:gs pos="50000">
                  <a:srgbClr val="529BDA">
                    <a:alpha val="58039"/>
                  </a:srgbClr>
                </a:gs>
                <a:gs pos="100000">
                  <a:srgbClr val="4188C8">
                    <a:alpha val="58039"/>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84" name="Shape 284"/>
            <p:cNvSpPr txBox="1"/>
            <p:nvPr/>
          </p:nvSpPr>
          <p:spPr>
            <a:xfrm>
              <a:off x="5518800" y="1127750"/>
              <a:ext cx="1460400" cy="1280100"/>
            </a:xfrm>
            <a:prstGeom prst="rect">
              <a:avLst/>
            </a:prstGeom>
            <a:noFill/>
            <a:ln>
              <a:noFill/>
            </a:ln>
          </p:spPr>
          <p:txBody>
            <a:bodyPr lIns="92450" tIns="92450" rIns="92450" bIns="92450" anchor="t"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Georgia"/>
                <a:ea typeface="Georgia"/>
                <a:cs typeface="Georgia"/>
                <a:sym typeface="Georgia"/>
              </a:endParaRPr>
            </a:p>
            <a:p>
              <a:pPr marL="0" marR="0" lvl="0" indent="0" algn="ctr" rtl="0">
                <a:lnSpc>
                  <a:spcPct val="90000"/>
                </a:lnSpc>
                <a:spcBef>
                  <a:spcPts val="455"/>
                </a:spcBef>
                <a:spcAft>
                  <a:spcPts val="0"/>
                </a:spcAft>
                <a:buSzPct val="25000"/>
                <a:buNone/>
              </a:pPr>
              <a:r>
                <a:rPr lang="en-US" sz="1100" b="0" i="0" u="none" strike="noStrike" cap="none">
                  <a:solidFill>
                    <a:schemeClr val="lt1"/>
                  </a:solidFill>
                  <a:latin typeface="Georgia"/>
                  <a:ea typeface="Georgia"/>
                  <a:cs typeface="Georgia"/>
                  <a:sym typeface="Georgia"/>
                </a:rPr>
                <a:t>Participation by 3Gs in 2016 Matching  Grant program </a:t>
              </a:r>
              <a:r>
                <a:rPr lang="en-US" sz="1300" b="0" i="0" u="none" strike="noStrike" cap="none">
                  <a:solidFill>
                    <a:schemeClr val="lt1"/>
                  </a:solidFill>
                  <a:latin typeface="Georgia"/>
                  <a:ea typeface="Georgia"/>
                  <a:cs typeface="Georgia"/>
                  <a:sym typeface="Georgia"/>
                </a:rPr>
                <a:t> </a:t>
              </a:r>
            </a:p>
          </p:txBody>
        </p:sp>
        <p:sp>
          <p:nvSpPr>
            <p:cNvPr id="285" name="Shape 285"/>
            <p:cNvSpPr/>
            <p:nvPr/>
          </p:nvSpPr>
          <p:spPr>
            <a:xfrm>
              <a:off x="5655678" y="192023"/>
              <a:ext cx="1065600" cy="1065600"/>
            </a:xfrm>
            <a:prstGeom prst="ellipse">
              <a:avLst/>
            </a:prstGeom>
            <a:solidFill>
              <a:srgbClr val="E0E8F4">
                <a:alpha val="58040"/>
              </a:srgbClr>
            </a:solidFill>
            <a:ln>
              <a:noFill/>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898475" y="0"/>
              <a:ext cx="1339500" cy="3200400"/>
            </a:xfrm>
            <a:prstGeom prst="roundRect">
              <a:avLst>
                <a:gd name="adj" fmla="val 10000"/>
              </a:avLst>
            </a:prstGeom>
            <a:gradFill>
              <a:gsLst>
                <a:gs pos="0">
                  <a:srgbClr val="6EA5DA">
                    <a:alpha val="49803"/>
                  </a:srgbClr>
                </a:gs>
                <a:gs pos="50000">
                  <a:srgbClr val="529BDA">
                    <a:alpha val="49803"/>
                  </a:srgbClr>
                </a:gs>
                <a:gs pos="100000">
                  <a:srgbClr val="4188C8">
                    <a:alpha val="49803"/>
                  </a:srgbClr>
                </a:gs>
              </a:gsLst>
              <a:lin ang="5400012" scaled="0"/>
            </a:gradFill>
            <a:ln>
              <a:noFill/>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6898466" y="1127750"/>
              <a:ext cx="1460400" cy="1280100"/>
            </a:xfrm>
            <a:prstGeom prst="rect">
              <a:avLst/>
            </a:prstGeom>
            <a:noFill/>
            <a:ln>
              <a:noFill/>
            </a:ln>
          </p:spPr>
          <p:txBody>
            <a:bodyPr lIns="92450" tIns="92450" rIns="92450" bIns="92450" anchor="t" anchorCtr="0">
              <a:noAutofit/>
            </a:bodyPr>
            <a:lstStyle/>
            <a:p>
              <a:pPr marL="0" marR="0" lvl="0" indent="0" algn="ctr" rtl="0">
                <a:lnSpc>
                  <a:spcPct val="90000"/>
                </a:lnSpc>
                <a:spcBef>
                  <a:spcPts val="0"/>
                </a:spcBef>
                <a:spcAft>
                  <a:spcPts val="0"/>
                </a:spcAft>
                <a:buNone/>
              </a:pPr>
              <a:endParaRPr sz="1300" b="0" i="0" u="none" strike="noStrike" cap="none">
                <a:solidFill>
                  <a:schemeClr val="lt1"/>
                </a:solidFill>
                <a:latin typeface="Georgia"/>
                <a:ea typeface="Georgia"/>
                <a:cs typeface="Georgia"/>
                <a:sym typeface="Georgia"/>
              </a:endParaRPr>
            </a:p>
            <a:p>
              <a:pPr marL="0" marR="0" lvl="0" indent="0" algn="ctr" rtl="0">
                <a:lnSpc>
                  <a:spcPct val="90000"/>
                </a:lnSpc>
                <a:spcBef>
                  <a:spcPts val="455"/>
                </a:spcBef>
                <a:spcAft>
                  <a:spcPts val="0"/>
                </a:spcAft>
                <a:buSzPct val="25000"/>
                <a:buNone/>
              </a:pPr>
              <a:r>
                <a:rPr lang="en-US" sz="1100" b="0" i="0" u="none" strike="noStrike" cap="none">
                  <a:solidFill>
                    <a:schemeClr val="lt1"/>
                  </a:solidFill>
                  <a:latin typeface="Georgia"/>
                  <a:ea typeface="Georgia"/>
                  <a:cs typeface="Georgia"/>
                  <a:sym typeface="Georgia"/>
                </a:rPr>
                <a:t>Participation by eligible 3Gs in Next Gen grant program</a:t>
              </a:r>
            </a:p>
          </p:txBody>
        </p:sp>
        <p:sp>
          <p:nvSpPr>
            <p:cNvPr id="288" name="Shape 288"/>
            <p:cNvSpPr/>
            <p:nvPr/>
          </p:nvSpPr>
          <p:spPr>
            <a:xfrm>
              <a:off x="7035353" y="192023"/>
              <a:ext cx="1065600" cy="1065600"/>
            </a:xfrm>
            <a:prstGeom prst="ellipse">
              <a:avLst/>
            </a:prstGeom>
            <a:solidFill>
              <a:srgbClr val="E8EEF6">
                <a:alpha val="49800"/>
              </a:srgbClr>
            </a:solidFill>
            <a:ln>
              <a:noFill/>
            </a:ln>
          </p:spPr>
          <p:txBody>
            <a:bodyPr lIns="91425" tIns="91425" rIns="91425" bIns="91425" anchor="ctr" anchorCtr="0">
              <a:noAutofit/>
            </a:bodyPr>
            <a:lstStyle/>
            <a:p>
              <a:pPr lvl="0">
                <a:spcBef>
                  <a:spcPts val="0"/>
                </a:spcBef>
                <a:buNone/>
              </a:pPr>
              <a:endParaRPr/>
            </a:p>
          </p:txBody>
        </p:sp>
        <p:sp>
          <p:nvSpPr>
            <p:cNvPr id="289" name="Shape 289"/>
            <p:cNvSpPr/>
            <p:nvPr/>
          </p:nvSpPr>
          <p:spPr>
            <a:xfrm>
              <a:off x="727984" y="2768549"/>
              <a:ext cx="6782100" cy="447900"/>
            </a:xfrm>
            <a:prstGeom prst="leftRightArrow">
              <a:avLst>
                <a:gd name="adj1" fmla="val 50000"/>
                <a:gd name="adj2" fmla="val 50000"/>
              </a:avLst>
            </a:prstGeom>
            <a:gradFill>
              <a:gsLst>
                <a:gs pos="0">
                  <a:srgbClr val="D7E3F2"/>
                </a:gs>
                <a:gs pos="50000">
                  <a:srgbClr val="CDDDF0"/>
                </a:gs>
                <a:gs pos="100000">
                  <a:srgbClr val="B1C2D6"/>
                </a:gs>
              </a:gsLst>
              <a:lin ang="5400012" scaled="0"/>
            </a:gradFill>
            <a:ln>
              <a:noFill/>
            </a:ln>
          </p:spPr>
          <p:txBody>
            <a:bodyPr lIns="91425" tIns="91425" rIns="91425" bIns="91425" anchor="ctr" anchorCtr="0">
              <a:noAutofit/>
            </a:bodyPr>
            <a:lstStyle/>
            <a:p>
              <a:pPr lvl="0">
                <a:spcBef>
                  <a:spcPts val="0"/>
                </a:spcBef>
                <a:buNone/>
              </a:pPr>
              <a:endParaRPr/>
            </a:p>
          </p:txBody>
        </p:sp>
      </p:grpSp>
      <p:sp>
        <p:nvSpPr>
          <p:cNvPr id="290" name="Shape 290"/>
          <p:cNvSpPr txBox="1"/>
          <p:nvPr/>
        </p:nvSpPr>
        <p:spPr>
          <a:xfrm>
            <a:off x="1657350" y="1958975"/>
            <a:ext cx="681900" cy="12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rgbClr val="2E75B5"/>
                </a:solidFill>
                <a:latin typeface="Impact"/>
                <a:ea typeface="Impact"/>
                <a:cs typeface="Impact"/>
                <a:sym typeface="Impact"/>
              </a:rPr>
              <a:t>16</a:t>
            </a:r>
          </a:p>
          <a:p>
            <a:pPr marL="0" marR="0" lvl="0" indent="0" algn="l" rtl="0">
              <a:spcBef>
                <a:spcPts val="0"/>
              </a:spcBef>
              <a:buSzPct val="25000"/>
              <a:buNone/>
            </a:pPr>
            <a:r>
              <a:rPr lang="en-US" sz="1400" b="0" i="0" u="none" strike="noStrike" cap="none">
                <a:solidFill>
                  <a:srgbClr val="2E75B5"/>
                </a:solidFill>
                <a:latin typeface="Impact"/>
                <a:ea typeface="Impact"/>
                <a:cs typeface="Impact"/>
                <a:sym typeface="Impact"/>
              </a:rPr>
              <a:t>2017</a:t>
            </a:r>
          </a:p>
          <a:p>
            <a:pPr marL="0" marR="0" lvl="0" indent="0" algn="l" rtl="0">
              <a:spcBef>
                <a:spcPts val="0"/>
              </a:spcBef>
              <a:buNone/>
            </a:pPr>
            <a:endParaRPr sz="1400" b="0" i="0" u="none" strike="noStrike" cap="none">
              <a:solidFill>
                <a:srgbClr val="00B050"/>
              </a:solidFill>
              <a:latin typeface="Impact"/>
              <a:ea typeface="Impact"/>
              <a:cs typeface="Impact"/>
              <a:sym typeface="Impact"/>
            </a:endParaRPr>
          </a:p>
        </p:txBody>
      </p:sp>
      <p:sp>
        <p:nvSpPr>
          <p:cNvPr id="291" name="Shape 291"/>
          <p:cNvSpPr txBox="1"/>
          <p:nvPr/>
        </p:nvSpPr>
        <p:spPr>
          <a:xfrm>
            <a:off x="2686050" y="1958975"/>
            <a:ext cx="742800" cy="984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rgbClr val="2E75B5"/>
                </a:solidFill>
                <a:latin typeface="Impact"/>
                <a:ea typeface="Impact"/>
                <a:cs typeface="Impact"/>
                <a:sym typeface="Impact"/>
              </a:rPr>
              <a:t>21</a:t>
            </a:r>
          </a:p>
          <a:p>
            <a:pPr marL="0" marR="0" lvl="0" indent="0" algn="l" rtl="0">
              <a:spcBef>
                <a:spcPts val="0"/>
              </a:spcBef>
              <a:buNone/>
            </a:pPr>
            <a:r>
              <a:rPr lang="en-US" b="0" i="0" u="none" strike="noStrike" cap="none">
                <a:solidFill>
                  <a:srgbClr val="2E75B5"/>
                </a:solidFill>
                <a:latin typeface="Impact"/>
                <a:ea typeface="Impact"/>
                <a:cs typeface="Impact"/>
                <a:sym typeface="Impact"/>
              </a:rPr>
              <a:t>2017</a:t>
            </a:r>
          </a:p>
        </p:txBody>
      </p:sp>
      <p:sp>
        <p:nvSpPr>
          <p:cNvPr id="292" name="Shape 292"/>
          <p:cNvSpPr txBox="1"/>
          <p:nvPr/>
        </p:nvSpPr>
        <p:spPr>
          <a:xfrm>
            <a:off x="3686175" y="1961800"/>
            <a:ext cx="6819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rgbClr val="2E75B5"/>
                </a:solidFill>
                <a:latin typeface="Impact"/>
                <a:ea typeface="Impact"/>
                <a:cs typeface="Impact"/>
                <a:sym typeface="Impact"/>
              </a:rPr>
              <a:t>44</a:t>
            </a:r>
          </a:p>
          <a:p>
            <a:pPr marL="0" marR="0" lvl="0" indent="0" algn="ctr" rtl="0">
              <a:spcBef>
                <a:spcPts val="0"/>
              </a:spcBef>
              <a:buSzPct val="25000"/>
              <a:buNone/>
            </a:pPr>
            <a:r>
              <a:rPr lang="en-US" sz="1400" b="0" i="0" u="none" strike="noStrike" cap="none">
                <a:solidFill>
                  <a:srgbClr val="2E75B5"/>
                </a:solidFill>
                <a:latin typeface="Impact"/>
                <a:ea typeface="Impact"/>
                <a:cs typeface="Impact"/>
                <a:sym typeface="Impact"/>
              </a:rPr>
              <a:t>2016</a:t>
            </a:r>
          </a:p>
        </p:txBody>
      </p:sp>
      <p:sp>
        <p:nvSpPr>
          <p:cNvPr id="293" name="Shape 293"/>
          <p:cNvSpPr txBox="1"/>
          <p:nvPr/>
        </p:nvSpPr>
        <p:spPr>
          <a:xfrm>
            <a:off x="4629150" y="2032000"/>
            <a:ext cx="996000" cy="800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rgbClr val="2E75B5"/>
                </a:solidFill>
                <a:latin typeface="Impact"/>
                <a:ea typeface="Impact"/>
                <a:cs typeface="Impact"/>
                <a:sym typeface="Impact"/>
              </a:rPr>
              <a:t>100%</a:t>
            </a:r>
          </a:p>
          <a:p>
            <a:pPr marL="0" marR="0" lvl="0" indent="0" algn="l" rtl="0">
              <a:spcBef>
                <a:spcPts val="0"/>
              </a:spcBef>
              <a:buNone/>
            </a:pPr>
            <a:r>
              <a:rPr lang="en-US">
                <a:solidFill>
                  <a:srgbClr val="2E75B5"/>
                </a:solidFill>
                <a:latin typeface="Impact"/>
                <a:ea typeface="Impact"/>
                <a:cs typeface="Impact"/>
                <a:sym typeface="Impact"/>
              </a:rPr>
              <a:t>    </a:t>
            </a:r>
            <a:r>
              <a:rPr lang="en-US" sz="1400" b="0" i="0" u="none" strike="noStrike" cap="none">
                <a:solidFill>
                  <a:srgbClr val="2E75B5"/>
                </a:solidFill>
                <a:latin typeface="Impact"/>
                <a:ea typeface="Impact"/>
                <a:cs typeface="Impact"/>
                <a:sym typeface="Impact"/>
              </a:rPr>
              <a:t>2016</a:t>
            </a:r>
          </a:p>
        </p:txBody>
      </p:sp>
      <p:sp>
        <p:nvSpPr>
          <p:cNvPr id="294" name="Shape 294"/>
          <p:cNvSpPr txBox="1"/>
          <p:nvPr/>
        </p:nvSpPr>
        <p:spPr>
          <a:xfrm>
            <a:off x="5715000" y="2032000"/>
            <a:ext cx="996000" cy="800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rgbClr val="2E75B5"/>
                </a:solidFill>
                <a:latin typeface="Impact"/>
                <a:ea typeface="Impact"/>
                <a:cs typeface="Impact"/>
                <a:sym typeface="Impact"/>
              </a:rPr>
              <a:t>31%</a:t>
            </a:r>
          </a:p>
          <a:p>
            <a:pPr marL="0" marR="0" lvl="0" indent="0" algn="l" rtl="0">
              <a:spcBef>
                <a:spcPts val="0"/>
              </a:spcBef>
              <a:buNone/>
            </a:pPr>
            <a:r>
              <a:rPr lang="en-US" b="1">
                <a:solidFill>
                  <a:srgbClr val="2E75B5"/>
                </a:solidFill>
                <a:latin typeface="Impact"/>
                <a:ea typeface="Impact"/>
                <a:cs typeface="Impact"/>
                <a:sym typeface="Impact"/>
              </a:rPr>
              <a:t>   </a:t>
            </a:r>
            <a:r>
              <a:rPr lang="en-US" sz="1400" b="1" i="0" u="none" strike="noStrike" cap="none">
                <a:solidFill>
                  <a:srgbClr val="2E75B5"/>
                </a:solidFill>
                <a:latin typeface="Impact"/>
                <a:ea typeface="Impact"/>
                <a:cs typeface="Impact"/>
                <a:sym typeface="Impact"/>
              </a:rPr>
              <a:t>2016</a:t>
            </a:r>
          </a:p>
        </p:txBody>
      </p:sp>
      <p:sp>
        <p:nvSpPr>
          <p:cNvPr id="295" name="Shape 295"/>
          <p:cNvSpPr txBox="1"/>
          <p:nvPr/>
        </p:nvSpPr>
        <p:spPr>
          <a:xfrm>
            <a:off x="6724650" y="2032000"/>
            <a:ext cx="928800" cy="800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rgbClr val="2E75B5"/>
                </a:solidFill>
                <a:latin typeface="Impact"/>
                <a:ea typeface="Impact"/>
                <a:cs typeface="Impact"/>
                <a:sym typeface="Impact"/>
              </a:rPr>
              <a:t>84%</a:t>
            </a:r>
          </a:p>
          <a:p>
            <a:pPr marL="0" marR="0" lvl="0" indent="0" algn="l" rtl="0">
              <a:spcBef>
                <a:spcPts val="0"/>
              </a:spcBef>
              <a:buNone/>
            </a:pPr>
            <a:r>
              <a:rPr lang="en-US">
                <a:solidFill>
                  <a:srgbClr val="2E75B5"/>
                </a:solidFill>
                <a:latin typeface="Impact"/>
                <a:ea typeface="Impact"/>
                <a:cs typeface="Impact"/>
                <a:sym typeface="Impact"/>
              </a:rPr>
              <a:t>    </a:t>
            </a:r>
            <a:r>
              <a:rPr lang="en-US" sz="1400" b="0" i="0" u="none" strike="noStrike" cap="none">
                <a:solidFill>
                  <a:srgbClr val="2E75B5"/>
                </a:solidFill>
                <a:latin typeface="Impact"/>
                <a:ea typeface="Impact"/>
                <a:cs typeface="Impact"/>
                <a:sym typeface="Impact"/>
              </a:rPr>
              <a:t>2016</a:t>
            </a:r>
          </a:p>
        </p:txBody>
      </p:sp>
      <p:sp>
        <p:nvSpPr>
          <p:cNvPr id="296" name="Shape 296"/>
          <p:cNvSpPr/>
          <p:nvPr/>
        </p:nvSpPr>
        <p:spPr>
          <a:xfrm>
            <a:off x="3486150" y="5080000"/>
            <a:ext cx="2057400" cy="17385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97" name="Shape 297"/>
          <p:cNvPicPr preferRelativeResize="0"/>
          <p:nvPr/>
        </p:nvPicPr>
        <p:blipFill rotWithShape="1">
          <a:blip r:embed="rId4">
            <a:alphaModFix/>
          </a:blip>
          <a:srcRect/>
          <a:stretch/>
        </p:blipFill>
        <p:spPr>
          <a:xfrm>
            <a:off x="3662795" y="5283662"/>
            <a:ext cx="1704000" cy="1382999"/>
          </a:xfrm>
          <a:prstGeom prst="rect">
            <a:avLst/>
          </a:prstGeom>
          <a:noFill/>
          <a:ln>
            <a:noFill/>
          </a:ln>
        </p:spPr>
      </p:pic>
      <p:pic>
        <p:nvPicPr>
          <p:cNvPr id="298" name="Shape 298"/>
          <p:cNvPicPr preferRelativeResize="0"/>
          <p:nvPr/>
        </p:nvPicPr>
        <p:blipFill rotWithShape="1">
          <a:blip r:embed="rId5">
            <a:alphaModFix/>
          </a:blip>
          <a:srcRect/>
          <a:stretch/>
        </p:blipFill>
        <p:spPr>
          <a:xfrm>
            <a:off x="1714500" y="5283662"/>
            <a:ext cx="1279200" cy="1261800"/>
          </a:xfrm>
          <a:prstGeom prst="rect">
            <a:avLst/>
          </a:prstGeom>
          <a:noFill/>
          <a:ln>
            <a:noFill/>
          </a:ln>
        </p:spPr>
      </p:pic>
      <p:pic>
        <p:nvPicPr>
          <p:cNvPr id="299" name="Shape 299"/>
          <p:cNvPicPr preferRelativeResize="0"/>
          <p:nvPr/>
        </p:nvPicPr>
        <p:blipFill rotWithShape="1">
          <a:blip r:embed="rId6">
            <a:alphaModFix/>
          </a:blip>
          <a:srcRect/>
          <a:stretch/>
        </p:blipFill>
        <p:spPr>
          <a:xfrm>
            <a:off x="5857875" y="5240850"/>
            <a:ext cx="1200300" cy="130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629840" y="457200"/>
            <a:ext cx="2949000" cy="863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385623"/>
              </a:buClr>
              <a:buSzPct val="25000"/>
              <a:buFont typeface="Georgia"/>
              <a:buNone/>
            </a:pPr>
            <a:r>
              <a:rPr lang="en-US" sz="4400" b="0" i="0" u="none" strike="noStrike" cap="none">
                <a:solidFill>
                  <a:srgbClr val="385623"/>
                </a:solidFill>
                <a:latin typeface="Georgia"/>
                <a:ea typeface="Georgia"/>
                <a:cs typeface="Georgia"/>
                <a:sym typeface="Georgia"/>
              </a:rPr>
              <a:t>         </a:t>
            </a:r>
            <a:r>
              <a:rPr lang="en-US" sz="4400" b="0" i="0" u="none" strike="noStrike" cap="none">
                <a:solidFill>
                  <a:srgbClr val="548135"/>
                </a:solidFill>
                <a:latin typeface="Georgia"/>
                <a:ea typeface="Georgia"/>
                <a:cs typeface="Georgia"/>
                <a:sym typeface="Georgia"/>
              </a:rPr>
              <a:t>Staff</a:t>
            </a:r>
          </a:p>
        </p:txBody>
      </p:sp>
      <p:sp>
        <p:nvSpPr>
          <p:cNvPr id="305" name="Shape 305"/>
          <p:cNvSpPr txBox="1">
            <a:spLocks noGrp="1"/>
          </p:cNvSpPr>
          <p:nvPr>
            <p:ph type="body" idx="1"/>
          </p:nvPr>
        </p:nvSpPr>
        <p:spPr>
          <a:xfrm>
            <a:off x="3887399" y="457200"/>
            <a:ext cx="5146200" cy="5403900"/>
          </a:xfrm>
          <a:prstGeom prst="rect">
            <a:avLst/>
          </a:prstGeom>
          <a:solidFill>
            <a:srgbClr val="F2F2F2"/>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48135"/>
              </a:buClr>
              <a:buSzPct val="25000"/>
              <a:buFont typeface="Arial"/>
              <a:buNone/>
            </a:pPr>
            <a:r>
              <a:rPr lang="en-US" sz="2900" b="0" i="0" u="none" strike="noStrike" cap="none">
                <a:solidFill>
                  <a:srgbClr val="548135"/>
                </a:solidFill>
                <a:latin typeface="Calibri"/>
                <a:ea typeface="Calibri"/>
                <a:cs typeface="Calibri"/>
                <a:sym typeface="Calibri"/>
              </a:rPr>
              <a:t>Introducing the new TFF Executive Director….Dan Teefe</a:t>
            </a:r>
            <a:r>
              <a:rPr lang="en-US" sz="3200" b="0" i="0" u="none" strike="noStrike" cap="none">
                <a:solidFill>
                  <a:srgbClr val="548135"/>
                </a:solidFill>
                <a:latin typeface="Calibri"/>
                <a:ea typeface="Calibri"/>
                <a:cs typeface="Calibri"/>
                <a:sym typeface="Calibri"/>
              </a:rPr>
              <a:t>y! </a:t>
            </a:r>
          </a:p>
          <a:p>
            <a:pPr marL="0" marR="0" lvl="0" indent="0" algn="l" rtl="0">
              <a:lnSpc>
                <a:spcPct val="90000"/>
              </a:lnSpc>
              <a:spcBef>
                <a:spcPts val="100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body" idx="2"/>
          </p:nvPr>
        </p:nvSpPr>
        <p:spPr>
          <a:xfrm>
            <a:off x="629840" y="1320800"/>
            <a:ext cx="2949000" cy="4548300"/>
          </a:xfrm>
          <a:prstGeom prst="rect">
            <a:avLst/>
          </a:prstGeom>
          <a:solidFill>
            <a:srgbClr val="7B7B7B"/>
          </a:solidFill>
          <a:ln>
            <a:noFill/>
          </a:ln>
        </p:spPr>
        <p:txBody>
          <a:bodyPr lIns="91425" tIns="45700" rIns="91425" bIns="45700" anchor="ctr" anchorCtr="0">
            <a:noAutofit/>
          </a:bodyPr>
          <a:lstStyle/>
          <a:p>
            <a:pPr marL="347662" marR="0" lvl="0" indent="-182562" algn="l" rtl="0">
              <a:lnSpc>
                <a:spcPct val="90000"/>
              </a:lnSpc>
              <a:spcBef>
                <a:spcPts val="0"/>
              </a:spcBef>
              <a:spcAft>
                <a:spcPts val="0"/>
              </a:spcAft>
              <a:buClr>
                <a:srgbClr val="DBDBDB"/>
              </a:buClr>
              <a:buSzPct val="25000"/>
              <a:buFont typeface="Arial"/>
              <a:buNone/>
            </a:pPr>
            <a:r>
              <a:rPr lang="en-US" sz="2200" b="1" i="0" u="none" strike="noStrike" cap="none">
                <a:solidFill>
                  <a:srgbClr val="DBDBDB"/>
                </a:solidFill>
                <a:latin typeface="Georgia"/>
                <a:ea typeface="Georgia"/>
                <a:cs typeface="Georgia"/>
                <a:sym typeface="Georgia"/>
              </a:rPr>
              <a:t>Jean</a:t>
            </a:r>
            <a:r>
              <a:rPr lang="en-US" sz="2200" b="0" i="0" u="none" strike="noStrike" cap="none">
                <a:solidFill>
                  <a:srgbClr val="C9C9C9"/>
                </a:solidFill>
                <a:latin typeface="Georgia"/>
                <a:ea typeface="Georgia"/>
                <a:cs typeface="Georgia"/>
                <a:sym typeface="Georgia"/>
              </a:rPr>
              <a:t>, </a:t>
            </a:r>
            <a:r>
              <a:rPr lang="en-US" sz="2000" b="0" i="1" u="none" strike="noStrike" cap="none">
                <a:solidFill>
                  <a:srgbClr val="C9C9C9"/>
                </a:solidFill>
                <a:latin typeface="Georgia"/>
                <a:ea typeface="Georgia"/>
                <a:cs typeface="Georgia"/>
                <a:sym typeface="Georgia"/>
              </a:rPr>
              <a:t>President</a:t>
            </a:r>
          </a:p>
          <a:p>
            <a:pPr marL="347662" marR="0" lvl="0" indent="-182562" algn="l" rtl="0">
              <a:lnSpc>
                <a:spcPct val="90000"/>
              </a:lnSpc>
              <a:spcBef>
                <a:spcPts val="1000"/>
              </a:spcBef>
              <a:spcAft>
                <a:spcPts val="0"/>
              </a:spcAft>
              <a:buClr>
                <a:srgbClr val="385623"/>
              </a:buClr>
              <a:buSzPct val="25000"/>
              <a:buFont typeface="Arial"/>
              <a:buNone/>
            </a:pPr>
            <a:r>
              <a:rPr lang="en-US" sz="2000" b="1" i="1" u="none" strike="noStrike" cap="none">
                <a:solidFill>
                  <a:srgbClr val="385623"/>
                </a:solidFill>
                <a:latin typeface="Georgia"/>
                <a:ea typeface="Georgia"/>
                <a:cs typeface="Georgia"/>
                <a:sym typeface="Georgia"/>
              </a:rPr>
              <a:t>Soon! </a:t>
            </a:r>
            <a:r>
              <a:rPr lang="en-US" sz="2200" b="1" i="0" u="none" strike="noStrike" cap="none">
                <a:solidFill>
                  <a:schemeClr val="lt2"/>
                </a:solidFill>
                <a:latin typeface="Georgia"/>
                <a:ea typeface="Georgia"/>
                <a:cs typeface="Georgia"/>
                <a:sym typeface="Georgia"/>
              </a:rPr>
              <a:t>Dan Teefey</a:t>
            </a:r>
            <a:r>
              <a:rPr lang="en-US" sz="2000" b="0" i="1" u="none" strike="noStrike" cap="none">
                <a:solidFill>
                  <a:srgbClr val="C9C9C9"/>
                </a:solidFill>
                <a:latin typeface="Georgia"/>
                <a:ea typeface="Georgia"/>
                <a:cs typeface="Georgia"/>
                <a:sym typeface="Georgia"/>
              </a:rPr>
              <a:t>, Executive Director</a:t>
            </a:r>
          </a:p>
          <a:p>
            <a:pPr marL="347662" marR="0" lvl="0" indent="-182562" algn="l" rtl="0">
              <a:lnSpc>
                <a:spcPct val="90000"/>
              </a:lnSpc>
              <a:spcBef>
                <a:spcPts val="1000"/>
              </a:spcBef>
              <a:spcAft>
                <a:spcPts val="0"/>
              </a:spcAft>
              <a:buClr>
                <a:srgbClr val="DBDBDB"/>
              </a:buClr>
              <a:buSzPct val="25000"/>
              <a:buFont typeface="Arial"/>
              <a:buNone/>
            </a:pPr>
            <a:r>
              <a:rPr lang="en-US" sz="2200" b="1" i="0" u="none" strike="noStrike" cap="none">
                <a:solidFill>
                  <a:srgbClr val="DBDBDB"/>
                </a:solidFill>
                <a:latin typeface="Georgia"/>
                <a:ea typeface="Georgia"/>
                <a:cs typeface="Georgia"/>
                <a:sym typeface="Georgia"/>
              </a:rPr>
              <a:t>Kim Bielik</a:t>
            </a:r>
            <a:r>
              <a:rPr lang="en-US" sz="2200" b="0" i="0" u="none" strike="noStrike" cap="none">
                <a:solidFill>
                  <a:srgbClr val="C9C9C9"/>
                </a:solidFill>
                <a:latin typeface="Georgia"/>
                <a:ea typeface="Georgia"/>
                <a:cs typeface="Georgia"/>
                <a:sym typeface="Georgia"/>
              </a:rPr>
              <a:t>, </a:t>
            </a:r>
            <a:r>
              <a:rPr lang="en-US" sz="2000" b="0" i="1" u="none" strike="noStrike" cap="none">
                <a:solidFill>
                  <a:srgbClr val="C9C9C9"/>
                </a:solidFill>
                <a:latin typeface="Georgia"/>
                <a:ea typeface="Georgia"/>
                <a:cs typeface="Georgia"/>
                <a:sym typeface="Georgia"/>
              </a:rPr>
              <a:t>Admin </a:t>
            </a:r>
            <a:br>
              <a:rPr lang="en-US" sz="2000" b="0" i="1" u="none" strike="noStrike" cap="none">
                <a:solidFill>
                  <a:srgbClr val="C9C9C9"/>
                </a:solidFill>
                <a:latin typeface="Georgia"/>
                <a:ea typeface="Georgia"/>
                <a:cs typeface="Georgia"/>
                <a:sym typeface="Georgia"/>
              </a:rPr>
            </a:br>
            <a:r>
              <a:rPr lang="en-US" sz="2000" b="0" i="1" u="none" strike="noStrike" cap="none">
                <a:solidFill>
                  <a:srgbClr val="C9C9C9"/>
                </a:solidFill>
                <a:latin typeface="Georgia"/>
                <a:ea typeface="Georgia"/>
                <a:cs typeface="Georgia"/>
                <a:sym typeface="Georgia"/>
              </a:rPr>
              <a:t>Assistant &amp; Grants Manager</a:t>
            </a:r>
          </a:p>
          <a:p>
            <a:pPr marL="347662" marR="0" lvl="0" indent="-182562" algn="l" rtl="0">
              <a:lnSpc>
                <a:spcPct val="90000"/>
              </a:lnSpc>
              <a:spcBef>
                <a:spcPts val="1000"/>
              </a:spcBef>
              <a:spcAft>
                <a:spcPts val="0"/>
              </a:spcAft>
              <a:buClr>
                <a:srgbClr val="DBDBDB"/>
              </a:buClr>
              <a:buSzPct val="25000"/>
              <a:buFont typeface="Arial"/>
              <a:buNone/>
            </a:pPr>
            <a:r>
              <a:rPr lang="en-US" sz="2200" b="1" i="0" u="none" strike="noStrike" cap="none">
                <a:solidFill>
                  <a:srgbClr val="DBDBDB"/>
                </a:solidFill>
                <a:latin typeface="Georgia"/>
                <a:ea typeface="Georgia"/>
                <a:cs typeface="Georgia"/>
                <a:sym typeface="Georgia"/>
              </a:rPr>
              <a:t>Terry Jenkins</a:t>
            </a:r>
            <a:r>
              <a:rPr lang="en-US" sz="2200" b="0" i="0" u="none" strike="noStrike" cap="none">
                <a:solidFill>
                  <a:srgbClr val="C9C9C9"/>
                </a:solidFill>
                <a:latin typeface="Georgia"/>
                <a:ea typeface="Georgia"/>
                <a:cs typeface="Georgia"/>
                <a:sym typeface="Georgia"/>
              </a:rPr>
              <a:t>, </a:t>
            </a:r>
            <a:r>
              <a:rPr lang="en-US" sz="2000" b="0" i="1" u="none" strike="noStrike" cap="none">
                <a:solidFill>
                  <a:srgbClr val="C9C9C9"/>
                </a:solidFill>
                <a:latin typeface="Georgia"/>
                <a:ea typeface="Georgia"/>
                <a:cs typeface="Georgia"/>
                <a:sym typeface="Georgia"/>
              </a:rPr>
              <a:t>Program Manager</a:t>
            </a:r>
          </a:p>
          <a:p>
            <a:pPr marL="347662" marR="0" lvl="0" indent="-182562" algn="l" rtl="0">
              <a:lnSpc>
                <a:spcPct val="90000"/>
              </a:lnSpc>
              <a:spcBef>
                <a:spcPts val="1000"/>
              </a:spcBef>
              <a:buClr>
                <a:srgbClr val="385623"/>
              </a:buClr>
              <a:buSzPct val="25000"/>
              <a:buFont typeface="Arial"/>
              <a:buNone/>
            </a:pPr>
            <a:r>
              <a:rPr lang="en-US" sz="2000" b="1" i="1" u="none" strike="noStrike" cap="none">
                <a:solidFill>
                  <a:srgbClr val="385623"/>
                </a:solidFill>
                <a:latin typeface="Georgia"/>
                <a:ea typeface="Georgia"/>
                <a:cs typeface="Georgia"/>
                <a:sym typeface="Georgia"/>
              </a:rPr>
              <a:t>Soon! Program Associate!</a:t>
            </a:r>
          </a:p>
        </p:txBody>
      </p:sp>
      <p:pic>
        <p:nvPicPr>
          <p:cNvPr id="307" name="Shape 307" descr="TFF logo Color.png 02-12-08.png"/>
          <p:cNvPicPr preferRelativeResize="0"/>
          <p:nvPr/>
        </p:nvPicPr>
        <p:blipFill rotWithShape="1">
          <a:blip r:embed="rId3">
            <a:alphaModFix/>
          </a:blip>
          <a:srcRect/>
          <a:stretch/>
        </p:blipFill>
        <p:spPr>
          <a:xfrm>
            <a:off x="629840" y="238125"/>
            <a:ext cx="928800" cy="1082700"/>
          </a:xfrm>
          <a:prstGeom prst="rect">
            <a:avLst/>
          </a:prstGeom>
          <a:noFill/>
          <a:ln>
            <a:noFill/>
          </a:ln>
        </p:spPr>
      </p:pic>
      <p:pic>
        <p:nvPicPr>
          <p:cNvPr id="308" name="Shape 308"/>
          <p:cNvPicPr preferRelativeResize="0"/>
          <p:nvPr/>
        </p:nvPicPr>
        <p:blipFill rotWithShape="1">
          <a:blip r:embed="rId4">
            <a:alphaModFix/>
          </a:blip>
          <a:srcRect/>
          <a:stretch/>
        </p:blipFill>
        <p:spPr>
          <a:xfrm>
            <a:off x="4290238" y="4306578"/>
            <a:ext cx="1614900" cy="1986900"/>
          </a:xfrm>
          <a:prstGeom prst="rect">
            <a:avLst/>
          </a:prstGeom>
          <a:noFill/>
          <a:ln>
            <a:noFill/>
          </a:ln>
        </p:spPr>
      </p:pic>
      <p:pic>
        <p:nvPicPr>
          <p:cNvPr id="309" name="Shape 309"/>
          <p:cNvPicPr preferRelativeResize="0"/>
          <p:nvPr/>
        </p:nvPicPr>
        <p:blipFill rotWithShape="1">
          <a:blip r:embed="rId5">
            <a:alphaModFix/>
          </a:blip>
          <a:srcRect/>
          <a:stretch/>
        </p:blipFill>
        <p:spPr>
          <a:xfrm>
            <a:off x="4439586" y="1908262"/>
            <a:ext cx="1316100" cy="2145000"/>
          </a:xfrm>
          <a:prstGeom prst="rect">
            <a:avLst/>
          </a:prstGeom>
          <a:noFill/>
          <a:ln>
            <a:noFill/>
          </a:ln>
        </p:spPr>
      </p:pic>
      <p:pic>
        <p:nvPicPr>
          <p:cNvPr id="310" name="Shape 310"/>
          <p:cNvPicPr preferRelativeResize="0"/>
          <p:nvPr/>
        </p:nvPicPr>
        <p:blipFill rotWithShape="1">
          <a:blip r:embed="rId6">
            <a:alphaModFix/>
          </a:blip>
          <a:srcRect/>
          <a:stretch/>
        </p:blipFill>
        <p:spPr>
          <a:xfrm>
            <a:off x="6392333" y="1975556"/>
            <a:ext cx="1930500" cy="331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p:nvPr/>
        </p:nvSpPr>
        <p:spPr>
          <a:xfrm>
            <a:off x="1143000" y="0"/>
            <a:ext cx="6858000" cy="6985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16" name="Shape 316"/>
          <p:cNvPicPr preferRelativeResize="0"/>
          <p:nvPr/>
        </p:nvPicPr>
        <p:blipFill>
          <a:blip r:embed="rId3">
            <a:alphaModFix/>
          </a:blip>
          <a:stretch>
            <a:fillRect/>
          </a:stretch>
        </p:blipFill>
        <p:spPr>
          <a:xfrm>
            <a:off x="319175" y="941599"/>
            <a:ext cx="8383425" cy="471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p:nvPr/>
        </p:nvSpPr>
        <p:spPr>
          <a:xfrm>
            <a:off x="1143000" y="0"/>
            <a:ext cx="6858000" cy="6985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22" name="Shape 322"/>
          <p:cNvSpPr/>
          <p:nvPr/>
        </p:nvSpPr>
        <p:spPr>
          <a:xfrm>
            <a:off x="1143000" y="5257800"/>
            <a:ext cx="6858000" cy="1600200"/>
          </a:xfrm>
          <a:prstGeom prst="rect">
            <a:avLst/>
          </a:prstGeom>
          <a:gradFill>
            <a:gsLst>
              <a:gs pos="0">
                <a:srgbClr val="7B7B7B">
                  <a:alpha val="47843"/>
                </a:srgbClr>
              </a:gs>
              <a:gs pos="13000">
                <a:srgbClr val="7B7B7B">
                  <a:alpha val="47843"/>
                </a:srgbClr>
              </a:gs>
              <a:gs pos="54000">
                <a:srgbClr val="C9C9C9"/>
              </a:gs>
              <a:gs pos="90000">
                <a:schemeClr val="lt1"/>
              </a:gs>
              <a:gs pos="100000">
                <a:schemeClr val="lt1"/>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23" name="Shape 323" descr="http://michaelhyatt.com/wp-content/uploads/2009/12/iStock_000006428830Small.jpg"/>
          <p:cNvPicPr preferRelativeResize="0">
            <a:picLocks noGrp="1"/>
          </p:cNvPicPr>
          <p:nvPr>
            <p:ph type="body" idx="1"/>
          </p:nvPr>
        </p:nvPicPr>
        <p:blipFill rotWithShape="1">
          <a:blip r:embed="rId3">
            <a:alphaModFix/>
          </a:blip>
          <a:srcRect/>
          <a:stretch/>
        </p:blipFill>
        <p:spPr>
          <a:xfrm>
            <a:off x="1913164" y="838200"/>
            <a:ext cx="5298000" cy="4684500"/>
          </a:xfrm>
          <a:prstGeom prst="rect">
            <a:avLst/>
          </a:prstGeom>
          <a:noFill/>
          <a:ln>
            <a:noFill/>
          </a:ln>
        </p:spPr>
      </p:pic>
      <p:sp>
        <p:nvSpPr>
          <p:cNvPr id="324" name="Shape 324"/>
          <p:cNvSpPr txBox="1"/>
          <p:nvPr/>
        </p:nvSpPr>
        <p:spPr>
          <a:xfrm>
            <a:off x="1771650" y="4191001"/>
            <a:ext cx="5600700" cy="1706700"/>
          </a:xfrm>
          <a:prstGeom prst="rect">
            <a:avLst/>
          </a:prstGeom>
          <a:noFill/>
          <a:ln>
            <a:noFill/>
          </a:ln>
        </p:spPr>
        <p:txBody>
          <a:bodyPr lIns="91425" tIns="45700" rIns="91425" bIns="45700" anchor="ctr" anchorCtr="0">
            <a:noAutofit/>
          </a:bodyPr>
          <a:lstStyle/>
          <a:p>
            <a:pPr marL="0" marR="0" lvl="0" indent="0" algn="ctr" rtl="0">
              <a:lnSpc>
                <a:spcPct val="84545"/>
              </a:lnSpc>
              <a:spcBef>
                <a:spcPts val="0"/>
              </a:spcBef>
              <a:spcAft>
                <a:spcPts val="0"/>
              </a:spcAft>
              <a:buSzPct val="25000"/>
              <a:buNone/>
            </a:pPr>
            <a:r>
              <a:rPr lang="en-US" sz="4400" b="1" i="0" u="none" strike="noStrike" cap="none">
                <a:solidFill>
                  <a:srgbClr val="005C00"/>
                </a:solidFill>
                <a:latin typeface="Georgia"/>
                <a:ea typeface="Georgia"/>
                <a:cs typeface="Georgia"/>
                <a:sym typeface="Georgia"/>
              </a:rPr>
              <a:t>Questions? Comments?</a:t>
            </a:r>
          </a:p>
        </p:txBody>
      </p:sp>
      <p:pic>
        <p:nvPicPr>
          <p:cNvPr id="325" name="Shape 325" descr="TFF logo Color.png 02-12-08.png"/>
          <p:cNvPicPr preferRelativeResize="0"/>
          <p:nvPr/>
        </p:nvPicPr>
        <p:blipFill rotWithShape="1">
          <a:blip r:embed="rId4">
            <a:alphaModFix/>
          </a:blip>
          <a:srcRect/>
          <a:stretch/>
        </p:blipFill>
        <p:spPr>
          <a:xfrm>
            <a:off x="1485900" y="228601"/>
            <a:ext cx="928800" cy="1082700"/>
          </a:xfrm>
          <a:prstGeom prst="rect">
            <a:avLst/>
          </a:prstGeom>
          <a:noFill/>
          <a:ln>
            <a:noFill/>
          </a:ln>
        </p:spPr>
      </p:pic>
    </p:spTree>
  </p:cSld>
  <p:clrMapOvr>
    <a:masterClrMapping/>
  </p:clrMapOvr>
</p:sld>
</file>

<file path=ppt/theme/theme1.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2008</Words>
  <Application>Microsoft Office PowerPoint</Application>
  <PresentationFormat>On-screen Show (4:3)</PresentationFormat>
  <Paragraphs>309</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Quattrocento</vt:lpstr>
      <vt:lpstr>Georgia</vt:lpstr>
      <vt:lpstr>Times New Roman</vt:lpstr>
      <vt:lpstr>Book Antiqua</vt:lpstr>
      <vt:lpstr>Permanent Marker</vt:lpstr>
      <vt:lpstr>Noto Sans Symbols</vt:lpstr>
      <vt:lpstr>Calibri</vt:lpstr>
      <vt:lpstr>Impact</vt:lpstr>
      <vt:lpstr>Hardcover</vt:lpstr>
      <vt:lpstr>Hardcover</vt:lpstr>
      <vt:lpstr>Office Theme</vt:lpstr>
      <vt:lpstr>Annual Next Gen Ozark Meeting</vt:lpstr>
      <vt:lpstr>Agenda</vt:lpstr>
      <vt:lpstr>Tracy Family Foundation     </vt:lpstr>
      <vt:lpstr>Board and Next Generation Advisory Board (NGAB)  </vt:lpstr>
      <vt:lpstr>2017 TFF Committees</vt:lpstr>
      <vt:lpstr>PowerPoint Presentation</vt:lpstr>
      <vt:lpstr>         Staff</vt:lpstr>
      <vt:lpstr>PowerPoint Presentation</vt:lpstr>
      <vt:lpstr>PowerPoint Presentation</vt:lpstr>
      <vt:lpstr>Next Gen Advisory Board 2017</vt:lpstr>
      <vt:lpstr>NGAB Update</vt:lpstr>
      <vt:lpstr>3G Grant Program Opportunities</vt:lpstr>
      <vt:lpstr>Teachable Moment #1 Family Invitation Grants </vt:lpstr>
      <vt:lpstr>Teachable Moment #2 Site Visits Led by: Gracie and Katelyn Schmidt</vt:lpstr>
      <vt:lpstr>Our Growing Numbers as of 6/21/17</vt:lpstr>
      <vt:lpstr>Look what the future holds!</vt:lpstr>
      <vt:lpstr>Tracy Family Outreach</vt:lpstr>
      <vt:lpstr>NG and MG Review/Voting</vt:lpstr>
      <vt:lpstr>Introduction</vt:lpstr>
      <vt:lpstr>Next Generation Grants</vt:lpstr>
      <vt:lpstr>Next Generation Grants</vt:lpstr>
      <vt:lpstr>3G Matching Grants</vt:lpstr>
      <vt:lpstr>3G Matching Grants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Next Gen Ozark Meeting</dc:title>
  <dc:creator>Kim Bielik</dc:creator>
  <cp:lastModifiedBy>Kim Bielik</cp:lastModifiedBy>
  <cp:revision>1</cp:revision>
  <dcterms:modified xsi:type="dcterms:W3CDTF">2017-07-26T20:34:49Z</dcterms:modified>
</cp:coreProperties>
</file>