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1401" r:id="rId5"/>
    <p:sldId id="1617" r:id="rId6"/>
    <p:sldId id="1402" r:id="rId7"/>
    <p:sldId id="1752" r:id="rId8"/>
    <p:sldId id="1403" r:id="rId9"/>
    <p:sldId id="1620" r:id="rId10"/>
    <p:sldId id="1750" r:id="rId11"/>
    <p:sldId id="1641" r:id="rId12"/>
    <p:sldId id="1753" r:id="rId13"/>
    <p:sldId id="1754" r:id="rId14"/>
    <p:sldId id="1756" r:id="rId15"/>
    <p:sldId id="1773" r:id="rId16"/>
    <p:sldId id="1755" r:id="rId17"/>
    <p:sldId id="1705" r:id="rId18"/>
    <p:sldId id="1719" r:id="rId19"/>
    <p:sldId id="1775" r:id="rId20"/>
    <p:sldId id="1757" r:id="rId21"/>
    <p:sldId id="1758" r:id="rId22"/>
    <p:sldId id="1762" r:id="rId23"/>
    <p:sldId id="1770" r:id="rId24"/>
    <p:sldId id="1760" r:id="rId25"/>
    <p:sldId id="1771" r:id="rId26"/>
    <p:sldId id="1764" r:id="rId27"/>
    <p:sldId id="1759" r:id="rId28"/>
    <p:sldId id="1765" r:id="rId29"/>
    <p:sldId id="1763" r:id="rId30"/>
    <p:sldId id="1769" r:id="rId31"/>
    <p:sldId id="1766" r:id="rId32"/>
    <p:sldId id="1776" r:id="rId33"/>
    <p:sldId id="1666" r:id="rId34"/>
    <p:sldId id="1767" r:id="rId35"/>
    <p:sldId id="1768" r:id="rId36"/>
    <p:sldId id="177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Costigan" initials="MC" lastIdx="2" clrIdx="0">
    <p:extLst>
      <p:ext uri="{19B8F6BF-5375-455C-9EA6-DF929625EA0E}">
        <p15:presenceInfo xmlns:p15="http://schemas.microsoft.com/office/powerpoint/2012/main" userId="S::megan.costigan@dotfoods.com::e4232249-98fc-443a-a352-aab8fee11598" providerId="AD"/>
      </p:ext>
    </p:extLst>
  </p:cmAuthor>
  <p:cmAuthor id="2" name="Dan Teefey" initials="DT" lastIdx="12" clrIdx="1">
    <p:extLst>
      <p:ext uri="{19B8F6BF-5375-455C-9EA6-DF929625EA0E}">
        <p15:presenceInfo xmlns:p15="http://schemas.microsoft.com/office/powerpoint/2012/main" userId="S::dan.teefey@dotfoods.com::7249ed66-13bd-44c6-96bb-7d2a12da4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D1CC3-07A5-4672-AA61-6FCB9C24EE53}" v="18" dt="2021-07-30T01:05:03.475"/>
  </p1510:revLst>
</p1510:revInfo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9069" autoAdjust="0"/>
  </p:normalViewPr>
  <p:slideViewPr>
    <p:cSldViewPr snapToGrid="0">
      <p:cViewPr varScale="1">
        <p:scale>
          <a:sx n="59" d="100"/>
          <a:sy n="59" d="100"/>
        </p:scale>
        <p:origin x="107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9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Costigan" userId="e4232249-98fc-443a-a352-aab8fee11598" providerId="ADAL" clId="{F4BD1CC3-07A5-4672-AA61-6FCB9C24EE53}"/>
    <pc:docChg chg="undo custSel addSld modSld">
      <pc:chgData name="Megan Costigan" userId="e4232249-98fc-443a-a352-aab8fee11598" providerId="ADAL" clId="{F4BD1CC3-07A5-4672-AA61-6FCB9C24EE53}" dt="2021-07-30T01:10:17.590" v="1282" actId="20577"/>
      <pc:docMkLst>
        <pc:docMk/>
      </pc:docMkLst>
      <pc:sldChg chg="modNotesTx">
        <pc:chgData name="Megan Costigan" userId="e4232249-98fc-443a-a352-aab8fee11598" providerId="ADAL" clId="{F4BD1CC3-07A5-4672-AA61-6FCB9C24EE53}" dt="2021-07-30T00:57:56.748" v="684" actId="20577"/>
        <pc:sldMkLst>
          <pc:docMk/>
          <pc:sldMk cId="3271008970" sldId="1401"/>
        </pc:sldMkLst>
      </pc:sldChg>
      <pc:sldChg chg="modNotesTx">
        <pc:chgData name="Megan Costigan" userId="e4232249-98fc-443a-a352-aab8fee11598" providerId="ADAL" clId="{F4BD1CC3-07A5-4672-AA61-6FCB9C24EE53}" dt="2021-07-30T00:58:27.955" v="756" actId="20577"/>
        <pc:sldMkLst>
          <pc:docMk/>
          <pc:sldMk cId="4274143231" sldId="1403"/>
        </pc:sldMkLst>
      </pc:sldChg>
      <pc:sldChg chg="addSp delSp modSp">
        <pc:chgData name="Megan Costigan" userId="e4232249-98fc-443a-a352-aab8fee11598" providerId="ADAL" clId="{F4BD1CC3-07A5-4672-AA61-6FCB9C24EE53}" dt="2021-07-30T00:58:33.016" v="758"/>
        <pc:sldMkLst>
          <pc:docMk/>
          <pc:sldMk cId="2777868551" sldId="1620"/>
        </pc:sldMkLst>
        <pc:spChg chg="add del mod">
          <ac:chgData name="Megan Costigan" userId="e4232249-98fc-443a-a352-aab8fee11598" providerId="ADAL" clId="{F4BD1CC3-07A5-4672-AA61-6FCB9C24EE53}" dt="2021-07-30T00:58:33.016" v="758"/>
          <ac:spMkLst>
            <pc:docMk/>
            <pc:sldMk cId="2777868551" sldId="1620"/>
            <ac:spMk id="3" creationId="{1A7243E3-B2D5-4C8A-BF77-87854A97A62E}"/>
          </ac:spMkLst>
        </pc:spChg>
      </pc:sldChg>
      <pc:sldChg chg="modNotesTx">
        <pc:chgData name="Megan Costigan" userId="e4232249-98fc-443a-a352-aab8fee11598" providerId="ADAL" clId="{F4BD1CC3-07A5-4672-AA61-6FCB9C24EE53}" dt="2021-07-30T00:58:54.952" v="759" actId="20577"/>
        <pc:sldMkLst>
          <pc:docMk/>
          <pc:sldMk cId="1561549314" sldId="1641"/>
        </pc:sldMkLst>
      </pc:sldChg>
      <pc:sldChg chg="modNotesTx">
        <pc:chgData name="Megan Costigan" userId="e4232249-98fc-443a-a352-aab8fee11598" providerId="ADAL" clId="{F4BD1CC3-07A5-4672-AA61-6FCB9C24EE53}" dt="2021-07-30T00:58:21.740" v="752" actId="20577"/>
        <pc:sldMkLst>
          <pc:docMk/>
          <pc:sldMk cId="1573391630" sldId="1752"/>
        </pc:sldMkLst>
      </pc:sldChg>
      <pc:sldChg chg="modNotesTx">
        <pc:chgData name="Megan Costigan" userId="e4232249-98fc-443a-a352-aab8fee11598" providerId="ADAL" clId="{F4BD1CC3-07A5-4672-AA61-6FCB9C24EE53}" dt="2021-07-30T00:59:03.163" v="764" actId="20577"/>
        <pc:sldMkLst>
          <pc:docMk/>
          <pc:sldMk cId="23048434" sldId="1753"/>
        </pc:sldMkLst>
      </pc:sldChg>
      <pc:sldChg chg="modSp mod">
        <pc:chgData name="Megan Costigan" userId="e4232249-98fc-443a-a352-aab8fee11598" providerId="ADAL" clId="{F4BD1CC3-07A5-4672-AA61-6FCB9C24EE53}" dt="2021-07-28T19:36:49.421" v="42" actId="1076"/>
        <pc:sldMkLst>
          <pc:docMk/>
          <pc:sldMk cId="577371979" sldId="1754"/>
        </pc:sldMkLst>
        <pc:graphicFrameChg chg="mod modGraphic">
          <ac:chgData name="Megan Costigan" userId="e4232249-98fc-443a-a352-aab8fee11598" providerId="ADAL" clId="{F4BD1CC3-07A5-4672-AA61-6FCB9C24EE53}" dt="2021-07-28T19:36:49.421" v="42" actId="1076"/>
          <ac:graphicFrameMkLst>
            <pc:docMk/>
            <pc:sldMk cId="577371979" sldId="1754"/>
            <ac:graphicFrameMk id="2" creationId="{94A11B91-FCD3-4C95-A7C8-D742BE074C69}"/>
          </ac:graphicFrameMkLst>
        </pc:graphicFrameChg>
        <pc:picChg chg="mod">
          <ac:chgData name="Megan Costigan" userId="e4232249-98fc-443a-a352-aab8fee11598" providerId="ADAL" clId="{F4BD1CC3-07A5-4672-AA61-6FCB9C24EE53}" dt="2021-07-28T19:36:47.150" v="41" actId="14100"/>
          <ac:picMkLst>
            <pc:docMk/>
            <pc:sldMk cId="577371979" sldId="1754"/>
            <ac:picMk id="7" creationId="{9CC7DE1B-B180-4267-9442-7C6558F4E79A}"/>
          </ac:picMkLst>
        </pc:picChg>
      </pc:sldChg>
      <pc:sldChg chg="addSp delSp modSp mod">
        <pc:chgData name="Megan Costigan" userId="e4232249-98fc-443a-a352-aab8fee11598" providerId="ADAL" clId="{F4BD1CC3-07A5-4672-AA61-6FCB9C24EE53}" dt="2021-07-30T01:05:55.976" v="787" actId="14100"/>
        <pc:sldMkLst>
          <pc:docMk/>
          <pc:sldMk cId="379024859" sldId="1755"/>
        </pc:sldMkLst>
        <pc:spChg chg="del">
          <ac:chgData name="Megan Costigan" userId="e4232249-98fc-443a-a352-aab8fee11598" providerId="ADAL" clId="{F4BD1CC3-07A5-4672-AA61-6FCB9C24EE53}" dt="2021-07-30T00:59:55.544" v="773" actId="478"/>
          <ac:spMkLst>
            <pc:docMk/>
            <pc:sldMk cId="379024859" sldId="1755"/>
            <ac:spMk id="3" creationId="{2CEF5444-CC44-458E-99B8-B544FA193E31}"/>
          </ac:spMkLst>
        </pc:spChg>
        <pc:graphicFrameChg chg="del mod modGraphic">
          <ac:chgData name="Megan Costigan" userId="e4232249-98fc-443a-a352-aab8fee11598" providerId="ADAL" clId="{F4BD1CC3-07A5-4672-AA61-6FCB9C24EE53}" dt="2021-07-30T01:05:01.619" v="777" actId="478"/>
          <ac:graphicFrameMkLst>
            <pc:docMk/>
            <pc:sldMk cId="379024859" sldId="1755"/>
            <ac:graphicFrameMk id="2" creationId="{94A11B91-FCD3-4C95-A7C8-D742BE074C69}"/>
          </ac:graphicFrameMkLst>
        </pc:graphicFrameChg>
        <pc:graphicFrameChg chg="add mod modGraphic">
          <ac:chgData name="Megan Costigan" userId="e4232249-98fc-443a-a352-aab8fee11598" providerId="ADAL" clId="{F4BD1CC3-07A5-4672-AA61-6FCB9C24EE53}" dt="2021-07-30T01:05:55.976" v="787" actId="14100"/>
          <ac:graphicFrameMkLst>
            <pc:docMk/>
            <pc:sldMk cId="379024859" sldId="1755"/>
            <ac:graphicFrameMk id="4" creationId="{7F4996B4-C87B-445C-A00F-CB80108DA2D4}"/>
          </ac:graphicFrameMkLst>
        </pc:graphicFrameChg>
      </pc:sldChg>
      <pc:sldChg chg="modSp mod modNotesTx">
        <pc:chgData name="Megan Costigan" userId="e4232249-98fc-443a-a352-aab8fee11598" providerId="ADAL" clId="{F4BD1CC3-07A5-4672-AA61-6FCB9C24EE53}" dt="2021-07-29T10:44:15.287" v="316" actId="20577"/>
        <pc:sldMkLst>
          <pc:docMk/>
          <pc:sldMk cId="454259701" sldId="1760"/>
        </pc:sldMkLst>
        <pc:graphicFrameChg chg="modGraphic">
          <ac:chgData name="Megan Costigan" userId="e4232249-98fc-443a-a352-aab8fee11598" providerId="ADAL" clId="{F4BD1CC3-07A5-4672-AA61-6FCB9C24EE53}" dt="2021-07-28T19:38:54.590" v="86" actId="20577"/>
          <ac:graphicFrameMkLst>
            <pc:docMk/>
            <pc:sldMk cId="454259701" sldId="1760"/>
            <ac:graphicFrameMk id="2" creationId="{94A11B91-FCD3-4C95-A7C8-D742BE074C69}"/>
          </ac:graphicFrameMkLst>
        </pc:graphicFrameChg>
      </pc:sldChg>
      <pc:sldChg chg="modSp mod">
        <pc:chgData name="Megan Costigan" userId="e4232249-98fc-443a-a352-aab8fee11598" providerId="ADAL" clId="{F4BD1CC3-07A5-4672-AA61-6FCB9C24EE53}" dt="2021-07-30T01:06:34.807" v="788" actId="20577"/>
        <pc:sldMkLst>
          <pc:docMk/>
          <pc:sldMk cId="2913052856" sldId="1765"/>
        </pc:sldMkLst>
        <pc:graphicFrameChg chg="modGraphic">
          <ac:chgData name="Megan Costigan" userId="e4232249-98fc-443a-a352-aab8fee11598" providerId="ADAL" clId="{F4BD1CC3-07A5-4672-AA61-6FCB9C24EE53}" dt="2021-07-30T01:06:34.807" v="788" actId="20577"/>
          <ac:graphicFrameMkLst>
            <pc:docMk/>
            <pc:sldMk cId="2913052856" sldId="1765"/>
            <ac:graphicFrameMk id="3" creationId="{05BDB5C1-42B1-4B4C-BDD8-54F47496CB06}"/>
          </ac:graphicFrameMkLst>
        </pc:graphicFrameChg>
      </pc:sldChg>
      <pc:sldChg chg="modSp mod modNotesTx">
        <pc:chgData name="Megan Costigan" userId="e4232249-98fc-443a-a352-aab8fee11598" providerId="ADAL" clId="{F4BD1CC3-07A5-4672-AA61-6FCB9C24EE53}" dt="2021-07-30T01:08:41.676" v="1088" actId="20577"/>
        <pc:sldMkLst>
          <pc:docMk/>
          <pc:sldMk cId="26786714" sldId="1766"/>
        </pc:sldMkLst>
        <pc:graphicFrameChg chg="modGraphic">
          <ac:chgData name="Megan Costigan" userId="e4232249-98fc-443a-a352-aab8fee11598" providerId="ADAL" clId="{F4BD1CC3-07A5-4672-AA61-6FCB9C24EE53}" dt="2021-07-30T01:08:05.402" v="964" actId="113"/>
          <ac:graphicFrameMkLst>
            <pc:docMk/>
            <pc:sldMk cId="26786714" sldId="1766"/>
            <ac:graphicFrameMk id="2" creationId="{94A11B91-FCD3-4C95-A7C8-D742BE074C69}"/>
          </ac:graphicFrameMkLst>
        </pc:graphicFrameChg>
        <pc:graphicFrameChg chg="mod">
          <ac:chgData name="Megan Costigan" userId="e4232249-98fc-443a-a352-aab8fee11598" providerId="ADAL" clId="{F4BD1CC3-07A5-4672-AA61-6FCB9C24EE53}" dt="2021-07-30T01:08:14.854" v="965" actId="1076"/>
          <ac:graphicFrameMkLst>
            <pc:docMk/>
            <pc:sldMk cId="26786714" sldId="1766"/>
            <ac:graphicFrameMk id="3" creationId="{AFDF05D9-481D-450B-A392-110829A56931}"/>
          </ac:graphicFrameMkLst>
        </pc:graphicFrameChg>
      </pc:sldChg>
      <pc:sldChg chg="modNotesTx">
        <pc:chgData name="Megan Costigan" userId="e4232249-98fc-443a-a352-aab8fee11598" providerId="ADAL" clId="{F4BD1CC3-07A5-4672-AA61-6FCB9C24EE53}" dt="2021-07-30T01:09:48.178" v="1233" actId="20577"/>
        <pc:sldMkLst>
          <pc:docMk/>
          <pc:sldMk cId="1604837141" sldId="1768"/>
        </pc:sldMkLst>
      </pc:sldChg>
      <pc:sldChg chg="modNotesTx">
        <pc:chgData name="Megan Costigan" userId="e4232249-98fc-443a-a352-aab8fee11598" providerId="ADAL" clId="{F4BD1CC3-07A5-4672-AA61-6FCB9C24EE53}" dt="2021-07-28T19:39:30.543" v="96" actId="20577"/>
        <pc:sldMkLst>
          <pc:docMk/>
          <pc:sldMk cId="2110897237" sldId="1769"/>
        </pc:sldMkLst>
      </pc:sldChg>
      <pc:sldChg chg="modSp mod">
        <pc:chgData name="Megan Costigan" userId="e4232249-98fc-443a-a352-aab8fee11598" providerId="ADAL" clId="{F4BD1CC3-07A5-4672-AA61-6FCB9C24EE53}" dt="2021-07-28T19:38:02.552" v="45" actId="20577"/>
        <pc:sldMkLst>
          <pc:docMk/>
          <pc:sldMk cId="694815049" sldId="1770"/>
        </pc:sldMkLst>
        <pc:graphicFrameChg chg="modGraphic">
          <ac:chgData name="Megan Costigan" userId="e4232249-98fc-443a-a352-aab8fee11598" providerId="ADAL" clId="{F4BD1CC3-07A5-4672-AA61-6FCB9C24EE53}" dt="2021-07-28T19:38:02.552" v="45" actId="20577"/>
          <ac:graphicFrameMkLst>
            <pc:docMk/>
            <pc:sldMk cId="694815049" sldId="1770"/>
            <ac:graphicFrameMk id="2" creationId="{94A11B91-FCD3-4C95-A7C8-D742BE074C69}"/>
          </ac:graphicFrameMkLst>
        </pc:graphicFrameChg>
      </pc:sldChg>
      <pc:sldChg chg="modNotesTx">
        <pc:chgData name="Megan Costigan" userId="e4232249-98fc-443a-a352-aab8fee11598" providerId="ADAL" clId="{F4BD1CC3-07A5-4672-AA61-6FCB9C24EE53}" dt="2021-07-29T10:40:33.981" v="143" actId="20577"/>
        <pc:sldMkLst>
          <pc:docMk/>
          <pc:sldMk cId="3615624524" sldId="1771"/>
        </pc:sldMkLst>
      </pc:sldChg>
      <pc:sldChg chg="modNotesTx">
        <pc:chgData name="Megan Costigan" userId="e4232249-98fc-443a-a352-aab8fee11598" providerId="ADAL" clId="{F4BD1CC3-07A5-4672-AA61-6FCB9C24EE53}" dt="2021-07-30T01:10:17.590" v="1282" actId="20577"/>
        <pc:sldMkLst>
          <pc:docMk/>
          <pc:sldMk cId="1242164283" sldId="1772"/>
        </pc:sldMkLst>
      </pc:sldChg>
      <pc:sldChg chg="modNotesTx">
        <pc:chgData name="Megan Costigan" userId="e4232249-98fc-443a-a352-aab8fee11598" providerId="ADAL" clId="{F4BD1CC3-07A5-4672-AA61-6FCB9C24EE53}" dt="2021-07-30T00:59:13.341" v="766" actId="5793"/>
        <pc:sldMkLst>
          <pc:docMk/>
          <pc:sldMk cId="4271228136" sldId="1773"/>
        </pc:sldMkLst>
      </pc:sldChg>
      <pc:sldChg chg="delSp modSp add mod modNotesTx">
        <pc:chgData name="Megan Costigan" userId="e4232249-98fc-443a-a352-aab8fee11598" providerId="ADAL" clId="{F4BD1CC3-07A5-4672-AA61-6FCB9C24EE53}" dt="2021-07-30T01:09:21.767" v="1222" actId="20577"/>
        <pc:sldMkLst>
          <pc:docMk/>
          <pc:sldMk cId="2326583708" sldId="1776"/>
        </pc:sldMkLst>
        <pc:spChg chg="mod">
          <ac:chgData name="Megan Costigan" userId="e4232249-98fc-443a-a352-aab8fee11598" providerId="ADAL" clId="{F4BD1CC3-07A5-4672-AA61-6FCB9C24EE53}" dt="2021-07-29T10:42:12.295" v="218" actId="14100"/>
          <ac:spMkLst>
            <pc:docMk/>
            <pc:sldMk cId="2326583708" sldId="1776"/>
            <ac:spMk id="6" creationId="{5207DBEA-B369-40E6-8F38-CAD0032CA7E6}"/>
          </ac:spMkLst>
        </pc:spChg>
        <pc:graphicFrameChg chg="mod modGraphic">
          <ac:chgData name="Megan Costigan" userId="e4232249-98fc-443a-a352-aab8fee11598" providerId="ADAL" clId="{F4BD1CC3-07A5-4672-AA61-6FCB9C24EE53}" dt="2021-07-29T10:43:13.082" v="303" actId="1076"/>
          <ac:graphicFrameMkLst>
            <pc:docMk/>
            <pc:sldMk cId="2326583708" sldId="1776"/>
            <ac:graphicFrameMk id="2" creationId="{94A11B91-FCD3-4C95-A7C8-D742BE074C69}"/>
          </ac:graphicFrameMkLst>
        </pc:graphicFrameChg>
        <pc:graphicFrameChg chg="del modGraphic">
          <ac:chgData name="Megan Costigan" userId="e4232249-98fc-443a-a352-aab8fee11598" providerId="ADAL" clId="{F4BD1CC3-07A5-4672-AA61-6FCB9C24EE53}" dt="2021-07-29T10:41:35.539" v="147" actId="478"/>
          <ac:graphicFrameMkLst>
            <pc:docMk/>
            <pc:sldMk cId="2326583708" sldId="1776"/>
            <ac:graphicFrameMk id="3" creationId="{AFDF05D9-481D-450B-A392-110829A5693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l-file\Tracy%20Family%20Foundation\Tracy%20Family%20Participation%20Reports\2021%20Tracy%20Family%20Participation%20Report.kb0628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l-file\Tracy%20Family%20Foundation\Tracy%20Family%20Participation%20Reports\2021%20Tracy%20Family%20Participation%20Report.kb0628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l-file\Tracy%20Family%20Foundation\Tracy%20Family%20Participation%20Reports\2021%20Tracy%20Family%20Participation%20Report.kb07012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l-file\Tracy%20Family%20Foundation\Tracy%20Family%20Participation%20Reports\2021%20Tracy%20Family%20Participation%20Report.kb0701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accent1"/>
                </a:solidFill>
              </a:rPr>
              <a:t>3G NextGen Grants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sz="1400">
                <a:solidFill>
                  <a:schemeClr val="accent1"/>
                </a:solidFill>
              </a:rPr>
              <a:t>%</a:t>
            </a:r>
            <a:r>
              <a:rPr lang="en-US" sz="1400" baseline="0">
                <a:solidFill>
                  <a:schemeClr val="accent1"/>
                </a:solidFill>
              </a:rPr>
              <a:t> of eligible participation</a:t>
            </a:r>
            <a:endParaRPr lang="en-US" sz="140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316721773414669E-2"/>
          <c:y val="0.34275936862058909"/>
          <c:w val="0.83290529104422695"/>
          <c:h val="0.491070647419072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'Next Gen Grants Eligible 3G'!$D$65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'Next Gen Grants Eligible 3G'!$E$65</c:f>
              <c:numCache>
                <c:formatCode>0.00%</c:formatCode>
                <c:ptCount val="1"/>
                <c:pt idx="0">
                  <c:v>0.20689655172413793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B-4EFE-81C2-A2D61602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8716472"/>
        <c:axId val="558760896"/>
      </c:barChart>
      <c:barChart>
        <c:barDir val="bar"/>
        <c:grouping val="clustered"/>
        <c:varyColors val="0"/>
        <c:ser>
          <c:idx val="1"/>
          <c:order val="1"/>
          <c:tx>
            <c:strRef>
              <c:f>'C:\Users\dan.teefey\Desktop\[Copy of 2018 Next Gen and Matching Grant 3G and 4G Participation Report v.180502.xlsx]Next Gen Grants'!$F$55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'[1]Next Gen Grants'!$G$55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5B-4EFE-81C2-A2D61602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8851328"/>
        <c:axId val="558821712"/>
      </c:barChart>
      <c:catAx>
        <c:axId val="558716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760896"/>
        <c:crosses val="autoZero"/>
        <c:auto val="1"/>
        <c:lblAlgn val="ctr"/>
        <c:lblOffset val="100"/>
        <c:noMultiLvlLbl val="0"/>
      </c:catAx>
      <c:valAx>
        <c:axId val="558760896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716472"/>
        <c:crosses val="autoZero"/>
        <c:crossBetween val="between"/>
      </c:valAx>
      <c:valAx>
        <c:axId val="55882171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58851328"/>
        <c:crosses val="max"/>
        <c:crossBetween val="between"/>
      </c:valAx>
      <c:catAx>
        <c:axId val="558851328"/>
        <c:scaling>
          <c:orientation val="minMax"/>
        </c:scaling>
        <c:delete val="1"/>
        <c:axPos val="l"/>
        <c:majorTickMark val="out"/>
        <c:minorTickMark val="none"/>
        <c:tickLblPos val="nextTo"/>
        <c:crossAx val="558821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accent1"/>
                </a:solidFill>
              </a:rPr>
              <a:t>4G NextGen Grants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sz="1400">
                <a:solidFill>
                  <a:schemeClr val="accent1"/>
                </a:solidFill>
              </a:rPr>
              <a:t>%</a:t>
            </a:r>
            <a:r>
              <a:rPr lang="en-US" sz="1400" baseline="0">
                <a:solidFill>
                  <a:schemeClr val="accent1"/>
                </a:solidFill>
              </a:rPr>
              <a:t> of eligible participation</a:t>
            </a:r>
            <a:endParaRPr lang="en-US" sz="140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316721773414669E-2"/>
          <c:y val="0.34275936862058909"/>
          <c:w val="0.83290529104422695"/>
          <c:h val="0.491070647419072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'Next Gen Grants Eligible 4G'!$D$35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'Next Gen Grants Eligible 4G'!$E$35</c:f>
              <c:numCache>
                <c:formatCode>0.00%</c:formatCode>
                <c:ptCount val="1"/>
                <c:pt idx="0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E-4FC2-AB18-F4350F20C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8805328"/>
        <c:axId val="558477024"/>
      </c:barChart>
      <c:barChart>
        <c:barDir val="bar"/>
        <c:grouping val="clustered"/>
        <c:varyColors val="0"/>
        <c:ser>
          <c:idx val="1"/>
          <c:order val="1"/>
          <c:tx>
            <c:strRef>
              <c:f>'C:\Users\dan.teefey\Desktop\[Copy of 2018 Next Gen and Matching Grant 3G and 4G Participation Report v.180502.xlsx]Next Gen Grants'!$F$55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'[1]Next Gen Grants'!$G$55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E-4FC2-AB18-F4350F20C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8783728"/>
        <c:axId val="558783344"/>
      </c:barChart>
      <c:catAx>
        <c:axId val="55880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477024"/>
        <c:crosses val="autoZero"/>
        <c:auto val="1"/>
        <c:lblAlgn val="ctr"/>
        <c:lblOffset val="100"/>
        <c:noMultiLvlLbl val="0"/>
      </c:catAx>
      <c:valAx>
        <c:axId val="55847702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5328"/>
        <c:crosses val="autoZero"/>
        <c:crossBetween val="between"/>
      </c:valAx>
      <c:valAx>
        <c:axId val="5587833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58783728"/>
        <c:crosses val="max"/>
        <c:crossBetween val="between"/>
      </c:valAx>
      <c:catAx>
        <c:axId val="558783728"/>
        <c:scaling>
          <c:orientation val="minMax"/>
        </c:scaling>
        <c:delete val="1"/>
        <c:axPos val="l"/>
        <c:majorTickMark val="out"/>
        <c:minorTickMark val="none"/>
        <c:tickLblPos val="nextTo"/>
        <c:crossAx val="558783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accent1"/>
                </a:solidFill>
              </a:rPr>
              <a:t>3G Matching Grants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sz="1400">
                <a:solidFill>
                  <a:schemeClr val="accent1"/>
                </a:solidFill>
              </a:rPr>
              <a:t>%</a:t>
            </a:r>
            <a:r>
              <a:rPr lang="en-US" sz="1400" baseline="0">
                <a:solidFill>
                  <a:schemeClr val="accent1"/>
                </a:solidFill>
              </a:rPr>
              <a:t> of eligible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316721773414669E-2"/>
          <c:y val="0.34275936862058909"/>
          <c:w val="0.83290529104422695"/>
          <c:h val="0.491070647419072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'Matching Grants Eligible 3G'!$D$114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'Matching Grants Eligible 3G'!$E$114</c:f>
              <c:numCache>
                <c:formatCode>0.00%</c:formatCode>
                <c:ptCount val="1"/>
                <c:pt idx="0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7-4B44-ABEE-3FADE4D58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7343568"/>
        <c:axId val="227343960"/>
      </c:barChart>
      <c:barChart>
        <c:barDir val="bar"/>
        <c:grouping val="clustered"/>
        <c:varyColors val="0"/>
        <c:ser>
          <c:idx val="1"/>
          <c:order val="1"/>
          <c:tx>
            <c:strRef>
              <c:f>'C:\Users\dan.teefey\Desktop\[Copy of 2018 Next Gen and Matching Grant 3G and 4G Participation Report v.180502.xlsx]Next Gen Grants'!$F$55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'[1]Next Gen Grants'!$G$55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7-4B44-ABEE-3FADE4D58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9179568"/>
        <c:axId val="559179176"/>
      </c:barChart>
      <c:catAx>
        <c:axId val="22734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7343960"/>
        <c:crosses val="autoZero"/>
        <c:auto val="1"/>
        <c:lblAlgn val="ctr"/>
        <c:lblOffset val="100"/>
        <c:noMultiLvlLbl val="0"/>
      </c:catAx>
      <c:valAx>
        <c:axId val="2273439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43568"/>
        <c:crosses val="autoZero"/>
        <c:crossBetween val="between"/>
        <c:majorUnit val="0.2"/>
      </c:valAx>
      <c:valAx>
        <c:axId val="5591791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59179568"/>
        <c:crosses val="max"/>
        <c:crossBetween val="between"/>
      </c:valAx>
      <c:catAx>
        <c:axId val="559179568"/>
        <c:scaling>
          <c:orientation val="minMax"/>
        </c:scaling>
        <c:delete val="1"/>
        <c:axPos val="l"/>
        <c:majorTickMark val="out"/>
        <c:minorTickMark val="none"/>
        <c:tickLblPos val="nextTo"/>
        <c:crossAx val="559179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accent1"/>
                </a:solidFill>
              </a:rPr>
              <a:t>3G Family</a:t>
            </a:r>
            <a:r>
              <a:rPr lang="en-US" sz="1800" b="1" baseline="0">
                <a:solidFill>
                  <a:schemeClr val="accent1"/>
                </a:solidFill>
              </a:rPr>
              <a:t> Invite</a:t>
            </a:r>
            <a:r>
              <a:rPr lang="en-US" sz="1800" b="1">
                <a:solidFill>
                  <a:schemeClr val="accent1"/>
                </a:solidFill>
              </a:rPr>
              <a:t> Grants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sz="1400">
                <a:solidFill>
                  <a:schemeClr val="accent1"/>
                </a:solidFill>
              </a:rPr>
              <a:t>%</a:t>
            </a:r>
            <a:r>
              <a:rPr lang="en-US" sz="1400" baseline="0">
                <a:solidFill>
                  <a:schemeClr val="accent1"/>
                </a:solidFill>
              </a:rPr>
              <a:t> of eligible participation</a:t>
            </a:r>
            <a:endParaRPr lang="en-US" sz="140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316721773414669E-2"/>
          <c:y val="0.34275936862058909"/>
          <c:w val="0.83290529104422695"/>
          <c:h val="0.491070647419072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'Family Invite Grant Eligible 3G'!$C$43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'Family Invite Grant Eligible 3G'!$D$43</c:f>
              <c:numCache>
                <c:formatCode>0.00%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E-4E75-BBF0-A6995C18A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9181528"/>
        <c:axId val="559181136"/>
      </c:barChart>
      <c:barChart>
        <c:barDir val="bar"/>
        <c:grouping val="clustered"/>
        <c:varyColors val="0"/>
        <c:ser>
          <c:idx val="1"/>
          <c:order val="1"/>
          <c:tx>
            <c:strRef>
              <c:f>'C:\Users\dan.teefey\Desktop\[Copy of 2018 Next Gen and Matching Grant 3G and 4G Participation Report v.180502.xlsx]Next Gen Grants'!$F$55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'[1]Next Gen Grants'!$G$55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E-4E75-BBF0-A6995C18A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9180352"/>
        <c:axId val="559180744"/>
      </c:barChart>
      <c:catAx>
        <c:axId val="559181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181136"/>
        <c:crosses val="autoZero"/>
        <c:auto val="1"/>
        <c:lblAlgn val="ctr"/>
        <c:lblOffset val="100"/>
        <c:noMultiLvlLbl val="0"/>
      </c:catAx>
      <c:valAx>
        <c:axId val="5591811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181528"/>
        <c:crosses val="autoZero"/>
        <c:crossBetween val="between"/>
      </c:valAx>
      <c:valAx>
        <c:axId val="559180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59180352"/>
        <c:crosses val="max"/>
        <c:crossBetween val="between"/>
      </c:valAx>
      <c:catAx>
        <c:axId val="559180352"/>
        <c:scaling>
          <c:orientation val="minMax"/>
        </c:scaling>
        <c:delete val="1"/>
        <c:axPos val="l"/>
        <c:majorTickMark val="out"/>
        <c:minorTickMark val="none"/>
        <c:tickLblPos val="nextTo"/>
        <c:crossAx val="559180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7T12:06:31.753" idx="1">
    <p:pos x="6312" y="261"/>
    <p:text>Megan, you are aware of this, but I might just point out that this image is the Mt. Sterling plan, but there is also a county-wide trail map that covers the whole county. Those would be mostly lane markings or signage for trails on existing roadways.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0.77922</cdr:x>
      <cdr:y>0.23958</cdr:y>
    </cdr:from>
    <cdr:to>
      <cdr:x>0.94589</cdr:x>
      <cdr:y>0.42708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638055-F412-4DC6-BFD0-3F1C93714E19}"/>
            </a:ext>
          </a:extLst>
        </cdr:cNvPr>
        <cdr:cNvSpPr txBox="1"/>
      </cdr:nvSpPr>
      <cdr:spPr>
        <a:xfrm xmlns:a="http://schemas.openxmlformats.org/drawingml/2006/main">
          <a:off x="2743200" y="525780"/>
          <a:ext cx="586740" cy="41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0.79004</cdr:x>
      <cdr:y>0.25694</cdr:y>
    </cdr:from>
    <cdr:to>
      <cdr:x>0.95022</cdr:x>
      <cdr:y>0.44792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C652DED-75C6-4DD9-8660-741F41F5DAB6}"/>
            </a:ext>
          </a:extLst>
        </cdr:cNvPr>
        <cdr:cNvSpPr txBox="1"/>
      </cdr:nvSpPr>
      <cdr:spPr>
        <a:xfrm xmlns:a="http://schemas.openxmlformats.org/drawingml/2006/main">
          <a:off x="2781300" y="563880"/>
          <a:ext cx="56388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0.52696</cdr:x>
      <cdr:y>0.25113</cdr:y>
    </cdr:from>
    <cdr:to>
      <cdr:x>0.76505</cdr:x>
      <cdr:y>0.38654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130EBEB-5615-45B0-A8D5-AF398DAC531A}"/>
            </a:ext>
          </a:extLst>
        </cdr:cNvPr>
        <cdr:cNvSpPr txBox="1"/>
      </cdr:nvSpPr>
      <cdr:spPr>
        <a:xfrm xmlns:a="http://schemas.openxmlformats.org/drawingml/2006/main">
          <a:off x="1820991" y="552560"/>
          <a:ext cx="822760" cy="297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389C2A6-FBAD-410D-92C9-A6F3B6BA7814}" type="TxLink">
            <a:rPr lang="en-US" sz="1200" b="1" i="0" u="none" strike="noStrike">
              <a:solidFill>
                <a:srgbClr val="000000"/>
              </a:solidFill>
              <a:latin typeface="Calibri"/>
              <a:cs typeface="Calibri"/>
            </a:rPr>
            <a:pPr/>
            <a:t> $98,259 </a:t>
          </a:fld>
          <a:endParaRPr lang="en-US" sz="12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0.23475</cdr:x>
      <cdr:y>0.2525</cdr:y>
    </cdr:from>
    <cdr:to>
      <cdr:x>0.64384</cdr:x>
      <cdr:y>0.37403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5C85866-B087-42ED-A867-1B370DA0DE75}"/>
            </a:ext>
          </a:extLst>
        </cdr:cNvPr>
        <cdr:cNvSpPr txBox="1"/>
      </cdr:nvSpPr>
      <cdr:spPr>
        <a:xfrm xmlns:a="http://schemas.openxmlformats.org/drawingml/2006/main">
          <a:off x="811209" y="555574"/>
          <a:ext cx="1413680" cy="26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200">
              <a:solidFill>
                <a:sysClr val="windowText" lastClr="000000"/>
              </a:solidFill>
            </a:rPr>
            <a:t>Total</a:t>
          </a:r>
          <a:r>
            <a:rPr lang="en-US" sz="1200" baseline="0">
              <a:solidFill>
                <a:sysClr val="windowText" lastClr="000000"/>
              </a:solidFill>
            </a:rPr>
            <a:t> TFF Match</a:t>
          </a:r>
          <a:endParaRPr lang="en-US" sz="12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0.14876</cdr:x>
      <cdr:y>0.33755</cdr:y>
    </cdr:from>
    <cdr:to>
      <cdr:x>0.67473</cdr:x>
      <cdr:y>0.45908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5A136ED-7A54-434F-82BC-A7AD53C5386A}"/>
            </a:ext>
          </a:extLst>
        </cdr:cNvPr>
        <cdr:cNvSpPr txBox="1"/>
      </cdr:nvSpPr>
      <cdr:spPr>
        <a:xfrm xmlns:a="http://schemas.openxmlformats.org/drawingml/2006/main">
          <a:off x="514078" y="742705"/>
          <a:ext cx="1817579" cy="267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>
              <a:solidFill>
                <a:sysClr val="windowText" lastClr="000000"/>
              </a:solidFill>
            </a:rPr>
            <a:t>Total</a:t>
          </a:r>
          <a:r>
            <a:rPr lang="en-US" sz="1200" baseline="0">
              <a:solidFill>
                <a:sysClr val="windowText" lastClr="000000"/>
              </a:solidFill>
            </a:rPr>
            <a:t> Family Contributions</a:t>
          </a:r>
          <a:endParaRPr lang="en-US" sz="12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0.62554</cdr:x>
      <cdr:y>0.33799</cdr:y>
    </cdr:from>
    <cdr:to>
      <cdr:x>0.88745</cdr:x>
      <cdr:y>0.44215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D1D7E70-6499-4156-ABEC-B3BAC7BF2BFB}"/>
            </a:ext>
          </a:extLst>
        </cdr:cNvPr>
        <cdr:cNvSpPr txBox="1"/>
      </cdr:nvSpPr>
      <cdr:spPr>
        <a:xfrm xmlns:a="http://schemas.openxmlformats.org/drawingml/2006/main">
          <a:off x="2161660" y="743673"/>
          <a:ext cx="905074" cy="229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6FEF49DE-851B-4D45-AF16-16E90E2AE9E7}" type="TxLink">
            <a:rPr lang="en-US" sz="1200" b="1" i="0" u="none" strike="noStrike">
              <a:solidFill>
                <a:srgbClr val="000000"/>
              </a:solidFill>
              <a:latin typeface="Calibri"/>
              <a:cs typeface="Calibri"/>
            </a:rPr>
            <a:pPr/>
            <a:t> $27,552 </a:t>
          </a:fld>
          <a:endParaRPr lang="en-US" sz="120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C979-A773-4FF2-A7BC-D239C3EA105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DA5BE-1544-4E5B-AF86-5DE5EA48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Kelsey Cope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526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Jean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968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Jean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78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Jean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None/>
            </a:pP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Artist is narrowed down to the top 3. Once artist is selected, then the design will be finalized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Timeline – on track to start painting in early fall?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612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Jean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2754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Kelsey Cope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846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Presenter: Kelsey Cope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DA5BE-1544-4E5B-AF86-5DE5EA482C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65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sz="1000" dirty="0"/>
              <a:t>Presenter: Kelsey Cope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Password - you will need to change this after logging in the first time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Login – reach out to Kim with questions. And, if you haven’t told Kim if you/your spouse want a single or joint account, please let her know.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Megan also has the login info if anyone has questions today.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All family grants are submitted through the </a:t>
            </a:r>
            <a:r>
              <a:rPr lang="en-US" dirty="0" err="1"/>
              <a:t>Cybergrants</a:t>
            </a:r>
            <a:r>
              <a:rPr lang="en-US" dirty="0"/>
              <a:t> Portal.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107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Cope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353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Cope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979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Jake Schlater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- Emphasize this is one of the easiest grant programs. They could send Dan an email right now during the meeting!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17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Cope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263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Jake Schlater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448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Ari Buckley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4015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Ari Buckley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4295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Tracy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936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Tracy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278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Tracy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528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Jake Schmidt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557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Jake Schmidt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Shareholder Meeting: Thursday dinner, Friday meeting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TFF Impact Retreat: Friday dinner, Saturday meeting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Chris &amp; Melanie Engagement Party: Saturday night </a:t>
            </a:r>
            <a:r>
              <a:rPr lang="en-US"/>
              <a:t>in Quincy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8514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Jake Schmidt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2021 </a:t>
            </a:r>
            <a:r>
              <a:rPr lang="en-US" dirty="0" err="1"/>
              <a:t>Servember</a:t>
            </a:r>
            <a:r>
              <a:rPr lang="en-US" dirty="0"/>
              <a:t> – it will be similar to 2020. Megan will send communication to the family in early fall.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125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Tracy, Jake Schlater (any NGAB members can share here)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r>
              <a:rPr lang="en-US" dirty="0"/>
              <a:t>Briefly tell the 3Gs what you have liked, learned, etc. about serving on NGAB.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r>
              <a:rPr lang="en-US" dirty="0"/>
              <a:t>Megan will be working on the 2022 NGAB member list this fall. Reach out to her if you are interested.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r>
              <a:rPr lang="en-US" dirty="0"/>
              <a:t>All NGAB members and Megan can answer any questions about the work, commitment level, etc.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61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Cope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82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Cope / Ari Buckley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6592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Cope / Ari Buckley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819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Ari Buckley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558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Ari Buckley / All can answer questions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518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Kelsey Cope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Dismiss 4Gs to the boardroom and 2Gs who are there to help Linda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59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Jean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Jean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05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/>
              <a:t>Presenter: Jean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30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r>
              <a:rPr lang="en-US" dirty="0"/>
              <a:t>Presenter: Jean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Survey – parents had very positive comments about the ELC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dirty="0"/>
              <a:t>TFF Contribution - $300k budgeted. Y provides quarterly P&amp;L statements.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32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0ec7ab8c_0_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b0ec7ab8c_0_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sz="1050" dirty="0"/>
              <a:t>Presenter: Jean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5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 dirty="0"/>
              <a:t>- Cost Breakdown: $2M from anonymous donor, $500k raised, and $2.25M grant request from the state which they should know by end of August if they get that state funding. Variance if state grant is received, $650k. Variance without state grant is $2.5M.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 dirty="0"/>
              <a:t>- The library hired Table Sixteen to create short promotional videos for their fundraising campaign. They paid for these videos with a grant received from TFF. 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0477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A0D02-EBE8-4861-9562-C521A422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24AC8-4BB7-484C-ACD2-CC24BB089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C65A-6AA7-4B34-92F1-5EC0FE44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0B1E5-37D9-488B-B18E-65921DF7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C9B7-CF90-4619-9020-825ED8DD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FB04-B7D3-483A-A955-9BFCEFA9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9C5BE-B8C9-48FB-9E08-558EB6F1A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5510-C746-45E9-AB33-F695612D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135A-2D76-4C48-95D2-93AC7521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E4B52-D591-43D2-A730-0FC8682D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3C44D-788B-41AC-ACE8-E0FC0B746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5DE80-7A78-465F-9EFF-BA68C1CE8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A3A0-90A7-49A5-A1AA-40D43DE2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E3A5-72C9-4C04-9F05-68F65427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EF31F-36D9-4EB9-8A7F-A3BC09C7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 flipH="1">
            <a:off x="5818365" y="-4283"/>
            <a:ext cx="6373635" cy="2821561"/>
            <a:chOff x="0" y="0"/>
            <a:chExt cx="5072934" cy="2245751"/>
          </a:xfrm>
        </p:grpSpPr>
        <p:pic>
          <p:nvPicPr>
            <p:cNvPr id="59" name="Google Shape;59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" name="Google Shape;61;p4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62" name="Google Shape;62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" name="Google Shape;65;p4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66" name="Google Shape;66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4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71" name="Google Shape;71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72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5" name="Google Shape;75;p4"/>
          <p:cNvGrpSpPr/>
          <p:nvPr/>
        </p:nvGrpSpPr>
        <p:grpSpPr>
          <a:xfrm flipH="1">
            <a:off x="10" y="5270900"/>
            <a:ext cx="3186885" cy="1757937"/>
            <a:chOff x="6607482" y="3879952"/>
            <a:chExt cx="2536521" cy="1399186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77" name="Google Shape;77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4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80" name="Google Shape;80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4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2" name="Google Shape;82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47832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❑"/>
              <a:defRPr/>
            </a:lvl1pPr>
            <a:lvl2pPr marL="1219170" lvl="1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2pPr>
            <a:lvl3pPr marL="1828754" lvl="2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3pPr>
            <a:lvl4pPr marL="2438339" lvl="3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4pPr>
            <a:lvl5pPr marL="3047924" lvl="4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5pPr>
            <a:lvl6pPr marL="3657509" lvl="5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6pPr>
            <a:lvl7pPr marL="4267093" lvl="6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7pPr>
            <a:lvl8pPr marL="4876678" lvl="7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8pPr>
            <a:lvl9pPr marL="5486263" lvl="8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2"/>
          </p:nvPr>
        </p:nvSpPr>
        <p:spPr>
          <a:xfrm>
            <a:off x="6373533" y="2032500"/>
            <a:ext cx="47832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❑"/>
              <a:defRPr/>
            </a:lvl1pPr>
            <a:lvl2pPr marL="1219170" lvl="1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2pPr>
            <a:lvl3pPr marL="1828754" lvl="2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3pPr>
            <a:lvl4pPr marL="2438339" lvl="3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4pPr>
            <a:lvl5pPr marL="3047924" lvl="4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5pPr>
            <a:lvl6pPr marL="3657509" lvl="5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6pPr>
            <a:lvl7pPr marL="4267093" lvl="6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7pPr>
            <a:lvl8pPr marL="4876678" lvl="7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8pPr>
            <a:lvl9pPr marL="5486263" lvl="8" indent="-474121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044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10E0-F960-4D53-8B84-352F8C40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CC17-D6E1-4491-8D7B-D9DF9EF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E10F-7E46-42CD-8986-FC0CEE79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1F691-3AE6-4E9F-AC09-4A41E8B2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66802-77FF-4AA9-A09C-FCB9D174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7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F222-3576-4772-8C76-3CDC5342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BFDA0-BAE0-4340-A7E3-843597ABE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48BF9-2EC1-45B5-9438-1AA5C29A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8E74-848D-41CA-93C2-D9225658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A5D64-C568-42B4-ABB8-00859EAB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398B-2703-4D53-859E-73421E31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56F5-1D26-4C7E-90DC-52DFE4B8A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DBBF3-12F1-457B-8189-133A0DB5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0CA5-3CC5-4D1A-883D-CA9CEA18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94FFB-F1EE-4A73-9436-6736DB54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05481-A117-48FB-BE1D-B0AB504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2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7164-E8CA-4913-8001-ECF5FFF4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A4603-7E24-4F75-A439-373045CBB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8690A-AC11-47C1-A832-68074845E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F4A4F-0004-4F66-BC29-6A0056926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BDA5-D6BD-4DC9-B47C-55F8FE5E8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B32E0-5DDB-4C42-8DC6-6F2554D3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3593B-548B-4E69-B512-8B85E8C2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88D35-E7B2-4968-9D34-A3D6227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8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2C1E-C590-4756-85BA-290A5F4B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AB01D-98F3-47A7-A26F-517C96D0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28D71-5E23-4CC4-A924-5FBD0958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1E7EB-954C-4E8C-A16F-9460CAC8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51312-C3D3-490D-941E-B8A98E45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E177A-6BC9-4180-96F6-64BDFD41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81A5B-9A78-4BEA-8230-25816130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A0A8-FF25-401F-9AB8-BC69E25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100-8FDC-431F-A513-43CA551D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113E3-15A3-4DE4-8CD5-2CC67C896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EB728-91BF-4AD8-8F5E-A65D3A1C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CFBB1-B1A2-4D83-8755-4FC2B6AE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A3E35-A5F9-4AAC-94FE-11C76132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D1D2-E571-4AB2-AB64-686DD943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91A9C-FAEF-451A-8F47-D019BD90F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782F8-A428-438E-B212-31CED8368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8A599-CCA6-4841-99B2-2115C7E2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3EB0B-9816-47EF-BCED-A62F0F2E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C6E53-28F2-46F7-99E5-840FE9A2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3A6E8-5B2B-44C4-80B4-260809C9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94F99-7A53-4050-84FF-479C79831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8A2F5-7143-400B-A188-F6902C748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B2B2-C441-4B1E-B756-385BC6EA56E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C3CC-0D52-4A0A-AF17-630A60A89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A9C6-C4E7-4E03-ABC5-790DD09E0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EF36-C905-4AAE-9A32-93A12A8B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drive.google.com/file/d/1GzEhWppvYTYoFdkua7ajZMprdDsJwA3G/view?usp=sharing__;!!BZnD2a2Aqg!RfsVfRatMsrncTwa8srbqEC-NTPzePnBhrk2Czg5Kw7h2NRCjR2aqHaC9i0yCkLAMaHz0MumQtQ$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3.us-east-2.amazonaws.com/memoryfox/3twxusc2/webencode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hyperlink" Target="http://browncountyelc.org/parent-testimonial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s://www.dropbox.com/sh/t5n0mioeycbaraz/AAApIcNU4aLxWOZy_xrlFj9Oa?dl=0%20%5bdropbox.com%5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Google Shape;342;p17"/>
          <p:cNvSpPr txBox="1">
            <a:spLocks noGrp="1"/>
          </p:cNvSpPr>
          <p:nvPr>
            <p:ph type="ctrTitle" idx="4294967295"/>
          </p:nvPr>
        </p:nvSpPr>
        <p:spPr>
          <a:xfrm>
            <a:off x="606398" y="1885282"/>
            <a:ext cx="3779520" cy="308404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FFFFFF"/>
                </a:solidFill>
                <a:latin typeface="ArcherPro Bold" panose="02000000000000000000" pitchFamily="50" charset="0"/>
              </a:rPr>
              <a:t>August 2, 2021</a:t>
            </a:r>
            <a:br>
              <a:rPr lang="en-US" sz="3200" b="1" kern="1200" dirty="0">
                <a:solidFill>
                  <a:srgbClr val="FFFFFF"/>
                </a:solidFill>
                <a:latin typeface="ArcherPro Bold" panose="02000000000000000000" pitchFamily="50" charset="0"/>
              </a:rPr>
            </a:br>
            <a:r>
              <a:rPr lang="en-US" sz="3200" b="1" dirty="0">
                <a:solidFill>
                  <a:srgbClr val="FFFFFF"/>
                </a:solidFill>
                <a:latin typeface="ArcherPro Bold" panose="02000000000000000000" pitchFamily="50" charset="0"/>
              </a:rPr>
              <a:t>Annual Next Gen Ozark Meeting</a:t>
            </a:r>
            <a:endParaRPr lang="en-US" sz="3200" b="1" kern="1200" dirty="0">
              <a:solidFill>
                <a:srgbClr val="FFFFFF"/>
              </a:solidFill>
              <a:latin typeface="ArcherPro Bold" panose="02000000000000000000" pitchFamily="50" charset="0"/>
            </a:endParaRPr>
          </a:p>
        </p:txBody>
      </p:sp>
      <p:pic>
        <p:nvPicPr>
          <p:cNvPr id="343" name="Google Shape;343;p17" descr="A close up of a logo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4038600" y="1037228"/>
            <a:ext cx="7188199" cy="4780154"/>
          </a:xfrm>
          <a:prstGeom prst="rect">
            <a:avLst/>
          </a:prstGeom>
          <a:noFill/>
        </p:spPr>
      </p:pic>
      <p:sp>
        <p:nvSpPr>
          <p:cNvPr id="341" name="Google Shape;341;p17"/>
          <p:cNvSpPr txBox="1">
            <a:spLocks noGrp="1"/>
          </p:cNvSpPr>
          <p:nvPr>
            <p:ph type="sldNum" idx="12"/>
          </p:nvPr>
        </p:nvSpPr>
        <p:spPr>
          <a:xfrm>
            <a:off x="11310257" y="6356350"/>
            <a:ext cx="560009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1</a:t>
            </a:fld>
            <a:endParaRPr lang="en-US" sz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00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54817" y="237026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Illinois Transportation Enhancement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(ITEP) grant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8598"/>
              </p:ext>
            </p:extLst>
          </p:nvPr>
        </p:nvGraphicFramePr>
        <p:xfrm>
          <a:off x="6096000" y="2469838"/>
          <a:ext cx="10776751" cy="10191564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 Dept. of Transportation awarded </a:t>
                      </a:r>
                      <a:b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grants totaling $105.9 million </a:t>
                      </a:r>
                      <a:b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throughout the state 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 Sterling received $1.379 million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 planned to start in Spring 2022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  <a:tr h="5095782"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95444"/>
                  </a:ext>
                </a:extLst>
              </a:tr>
            </a:tbl>
          </a:graphicData>
        </a:graphic>
      </p:graphicFrame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CC7DE1B-B180-4267-9442-7C6558F4E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1649198"/>
            <a:ext cx="6197600" cy="49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7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Welcome to Mt. Sterling Signs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14806"/>
              </p:ext>
            </p:extLst>
          </p:nvPr>
        </p:nvGraphicFramePr>
        <p:xfrm>
          <a:off x="276400" y="1480457"/>
          <a:ext cx="10953750" cy="4517616"/>
        </p:xfrm>
        <a:graphic>
          <a:graphicData uri="http://schemas.openxmlformats.org/drawingml/2006/table">
            <a:tbl>
              <a:tblPr/>
              <a:tblGrid>
                <a:gridCol w="10953750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2258808">
                <a:tc>
                  <a:txBody>
                    <a:bodyPr/>
                    <a:lstStyle/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locations entering/exiting Mt. Sterling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- Highway 24 W and E 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- Highway 99 N and S 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- Highway 107 S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  <a:tr h="225880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620036"/>
                  </a:ext>
                </a:extLst>
              </a:tr>
            </a:tbl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3E44DE1-CA4F-457F-B937-18022D70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644"/>
            <a:ext cx="6985000" cy="2330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728E23-5C6F-4D95-96F2-9190848F5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0" y="3342169"/>
            <a:ext cx="4768004" cy="31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3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Building Wall Mural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90018"/>
              </p:ext>
            </p:extLst>
          </p:nvPr>
        </p:nvGraphicFramePr>
        <p:xfrm>
          <a:off x="400050" y="1240039"/>
          <a:ext cx="10953750" cy="5095782"/>
        </p:xfrm>
        <a:graphic>
          <a:graphicData uri="http://schemas.openxmlformats.org/drawingml/2006/table">
            <a:tbl>
              <a:tblPr/>
              <a:tblGrid>
                <a:gridCol w="10953750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Location: next to Veteran’s Memorial on Main Street</a:t>
                      </a: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Artist and design</a:t>
                      </a: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Timeline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, grass, building, outdoor&#10;&#10;Description automatically generated">
            <a:extLst>
              <a:ext uri="{FF2B5EF4-FFF2-40B4-BE49-F238E27FC236}">
                <a16:creationId xmlns:a16="http://schemas.microsoft.com/office/drawing/2014/main" id="{24A586B5-6582-4851-82A1-1C429B636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2301204"/>
            <a:ext cx="7487831" cy="42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Dorothy Tracy Estate Gift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4996B4-C87B-445C-A00F-CB80108DA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936413"/>
              </p:ext>
            </p:extLst>
          </p:nvPr>
        </p:nvGraphicFramePr>
        <p:xfrm>
          <a:off x="272143" y="2139903"/>
          <a:ext cx="11549742" cy="3540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4871">
                  <a:extLst>
                    <a:ext uri="{9D8B030D-6E8A-4147-A177-3AD203B41FA5}">
                      <a16:colId xmlns:a16="http://schemas.microsoft.com/office/drawing/2014/main" val="1868315729"/>
                    </a:ext>
                  </a:extLst>
                </a:gridCol>
                <a:gridCol w="5774871">
                  <a:extLst>
                    <a:ext uri="{9D8B030D-6E8A-4147-A177-3AD203B41FA5}">
                      <a16:colId xmlns:a16="http://schemas.microsoft.com/office/drawing/2014/main" val="1553231223"/>
                    </a:ext>
                  </a:extLst>
                </a:gridCol>
              </a:tblGrid>
              <a:tr h="5606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Organization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Project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0058"/>
                  </a:ext>
                </a:extLst>
              </a:tr>
              <a:tr h="5606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Holy Family/St. Mary School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Facility Improvements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8555975"/>
                  </a:ext>
                </a:extLst>
              </a:tr>
              <a:tr h="5606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Mt. Sterling Park District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Joel Oliver Memorial Swimming Pool Improvements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9523915"/>
                  </a:ext>
                </a:extLst>
              </a:tr>
              <a:tr h="5606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Brown County Public Library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New Library Construction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3760353"/>
                  </a:ext>
                </a:extLst>
              </a:tr>
              <a:tr h="5606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Mt. Sterling Park District, Brown County, et al.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Trails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704271"/>
                  </a:ext>
                </a:extLst>
              </a:tr>
              <a:tr h="5606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City of Mt. Sterling, Brown County, et al.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Fresh flowers, landscaping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6657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2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1587599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12256"/>
            <a:ext cx="12198096" cy="34334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Google Shape;342;p17"/>
          <p:cNvSpPr txBox="1">
            <a:spLocks noGrp="1"/>
          </p:cNvSpPr>
          <p:nvPr>
            <p:ph type="ctrTitle" idx="4294967295"/>
          </p:nvPr>
        </p:nvSpPr>
        <p:spPr>
          <a:xfrm>
            <a:off x="4520396" y="2419390"/>
            <a:ext cx="6876267" cy="2019221"/>
          </a:xfrm>
          <a:prstGeom prst="ellipse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r>
              <a:rPr lang="en-US" sz="53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Next Generation Advisory Board</a:t>
            </a:r>
            <a:br>
              <a:rPr lang="en-US" sz="24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</a:br>
            <a:endParaRPr lang="en-US" sz="2400" kern="1200" dirty="0">
              <a:solidFill>
                <a:schemeClr val="bg1"/>
              </a:solidFill>
              <a:latin typeface="ArcherPro Bold" panose="02000000000000000000" pitchFamily="50" charset="0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6AA7778-3AED-4D28-BAFA-926D05F5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00862" y="2240280"/>
            <a:ext cx="0" cy="23774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5270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Google Shape;341;p17"/>
          <p:cNvSpPr txBox="1">
            <a:spLocks noGrp="1"/>
          </p:cNvSpPr>
          <p:nvPr>
            <p:ph type="sldNum" idx="12"/>
          </p:nvPr>
        </p:nvSpPr>
        <p:spPr>
          <a:xfrm>
            <a:off x="8610600" y="615971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Montserrat Light"/>
            </a:endParaRPr>
          </a:p>
        </p:txBody>
      </p:sp>
      <p:pic>
        <p:nvPicPr>
          <p:cNvPr id="12" name="Picture 11" descr="A picture containing flower&#10;&#10;Description automatically generated">
            <a:extLst>
              <a:ext uri="{FF2B5EF4-FFF2-40B4-BE49-F238E27FC236}">
                <a16:creationId xmlns:a16="http://schemas.microsoft.com/office/drawing/2014/main" id="{B0EB3969-F13E-4603-B039-68549BA08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1" y="2465301"/>
            <a:ext cx="2898100" cy="19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D299A-6FBB-4349-A8CA-CC228FA0C038}"/>
              </a:ext>
            </a:extLst>
          </p:cNvPr>
          <p:cNvSpPr/>
          <p:nvPr/>
        </p:nvSpPr>
        <p:spPr>
          <a:xfrm>
            <a:off x="526073" y="489439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400" b="1" kern="1200" dirty="0">
                <a:solidFill>
                  <a:schemeClr val="bg1"/>
                </a:solidFill>
                <a:latin typeface="ArcherPro Bold" panose="02000000000000000000"/>
                <a:ea typeface="+mj-ea"/>
                <a:cs typeface="+mj-cs"/>
              </a:rPr>
              <a:t>2021 NGAB Update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589BE83-BD12-47E9-92B5-97B77A5A8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38259"/>
              </p:ext>
            </p:extLst>
          </p:nvPr>
        </p:nvGraphicFramePr>
        <p:xfrm>
          <a:off x="1188720" y="2819354"/>
          <a:ext cx="9521036" cy="272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1036">
                  <a:extLst>
                    <a:ext uri="{9D8B030D-6E8A-4147-A177-3AD203B41FA5}">
                      <a16:colId xmlns:a16="http://schemas.microsoft.com/office/drawing/2014/main" val="1064163554"/>
                    </a:ext>
                  </a:extLst>
                </a:gridCol>
              </a:tblGrid>
              <a:tr h="524040">
                <a:tc>
                  <a:txBody>
                    <a:bodyPr/>
                    <a:lstStyle/>
                    <a:p>
                      <a:r>
                        <a:rPr lang="en-US" dirty="0"/>
                        <a:t>Next Generation Advisory Board (NGAB)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20329"/>
                  </a:ext>
                </a:extLst>
              </a:tr>
              <a:tr h="904508">
                <a:tc>
                  <a:txBody>
                    <a:bodyPr/>
                    <a:lstStyle/>
                    <a:p>
                      <a:r>
                        <a:rPr lang="en-US" b="1" dirty="0"/>
                        <a:t>Board Members: </a:t>
                      </a:r>
                      <a:r>
                        <a:rPr lang="en-US" dirty="0"/>
                        <a:t>Kelsey Cope (Chair), Jake Schlater (Vice-Chair), Kelsey Breathitt Tracy (Secretary), Arianna Buckley, Jake Schmidt, Natalie Tracy, and Megan Costigan (TFF Advisor)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77690"/>
                  </a:ext>
                </a:extLst>
              </a:tr>
              <a:tr h="1292154">
                <a:tc>
                  <a:txBody>
                    <a:bodyPr/>
                    <a:lstStyle/>
                    <a:p>
                      <a:r>
                        <a:rPr lang="en-US" b="1" dirty="0"/>
                        <a:t>Goal: </a:t>
                      </a:r>
                      <a:r>
                        <a:rPr lang="en-US" dirty="0"/>
                        <a:t>To develop a philanthropic spirit among Next Gen family members; create individual and multi-generational leadership development and opportunities; help prepare Next Gen family members to serve on TFF Board, and provide support to the TFF Board in carrying out its 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36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8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237026"/>
            <a:ext cx="9539445" cy="1071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>
              <a:spcBef>
                <a:spcPts val="800"/>
              </a:spcBef>
              <a:buClr>
                <a:srgbClr val="70AD47"/>
              </a:buClr>
              <a:buNone/>
              <a:defRPr/>
            </a:pPr>
            <a:r>
              <a:rPr lang="en-US" sz="4000" b="1" dirty="0" err="1"/>
              <a:t>Cybergrants</a:t>
            </a:r>
            <a:r>
              <a:rPr lang="en-US" sz="4000" b="1" dirty="0"/>
              <a:t> Portal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6F7B6-D9FB-4813-95BA-76C89E6F1D02}"/>
              </a:ext>
            </a:extLst>
          </p:cNvPr>
          <p:cNvSpPr/>
          <p:nvPr/>
        </p:nvSpPr>
        <p:spPr>
          <a:xfrm>
            <a:off x="177493" y="1111774"/>
            <a:ext cx="1074450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ACCESSING THE PORTAL: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Go to the TFF website and click “Members – Tracy Family Members.”  When new page opens, click “Access Tracy Family Grant Portal”.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LOGIN: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 Email Kim your preferred username if you haven’t already. Your username can be anything except an email address.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Initial password: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tracyfamily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FAMILY MEMBERS AGE 16 AND UP: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Single Family Members: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your own login credentials. Your available request amount will start at $60,000. The available amount decreases as you submit Matching Grant requests.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Married Family Members: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you have </a:t>
            </a:r>
            <a:r>
              <a:rPr lang="en-US" sz="2000" dirty="0"/>
              <a:t>the option of having a joint login with your spouse or a single login.  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2000" dirty="0"/>
              <a:t>Single login: available request amount will start at $60,000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2000" dirty="0"/>
              <a:t>Joint login: available request amount will start at $120,000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6B55B36-708D-4864-8946-225B216B5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04" y="1831772"/>
            <a:ext cx="4145896" cy="9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5977733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Next Gen Grant Program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4574"/>
              </p:ext>
            </p:extLst>
          </p:nvPr>
        </p:nvGraphicFramePr>
        <p:xfrm>
          <a:off x="369570" y="813343"/>
          <a:ext cx="5726430" cy="5630343"/>
        </p:xfrm>
        <a:graphic>
          <a:graphicData uri="http://schemas.openxmlformats.org/drawingml/2006/table">
            <a:tbl>
              <a:tblPr/>
              <a:tblGrid>
                <a:gridCol w="5726430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24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Eligibility: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3Gs &amp; 4Gs aged 5-30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TFF Dollars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 Participation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  <a:tr h="108882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3695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2FA7604-C01A-408F-9E9F-A40038FE9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36856"/>
              </p:ext>
            </p:extLst>
          </p:nvPr>
        </p:nvGraphicFramePr>
        <p:xfrm>
          <a:off x="1042551" y="2144613"/>
          <a:ext cx="302252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263">
                  <a:extLst>
                    <a:ext uri="{9D8B030D-6E8A-4147-A177-3AD203B41FA5}">
                      <a16:colId xmlns:a16="http://schemas.microsoft.com/office/drawing/2014/main" val="477889439"/>
                    </a:ext>
                  </a:extLst>
                </a:gridCol>
                <a:gridCol w="1511263">
                  <a:extLst>
                    <a:ext uri="{9D8B030D-6E8A-4147-A177-3AD203B41FA5}">
                      <a16:colId xmlns:a16="http://schemas.microsoft.com/office/drawing/2014/main" val="1051426749"/>
                    </a:ext>
                  </a:extLst>
                </a:gridCol>
              </a:tblGrid>
              <a:tr h="198966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TFF Dollars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7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6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52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8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7522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3B601A5-BC06-4E9C-9A71-8BDD0CCE6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72115"/>
              </p:ext>
            </p:extLst>
          </p:nvPr>
        </p:nvGraphicFramePr>
        <p:xfrm>
          <a:off x="827980" y="4664989"/>
          <a:ext cx="480961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320">
                  <a:extLst>
                    <a:ext uri="{9D8B030D-6E8A-4147-A177-3AD203B41FA5}">
                      <a16:colId xmlns:a16="http://schemas.microsoft.com/office/drawing/2014/main" val="432330197"/>
                    </a:ext>
                  </a:extLst>
                </a:gridCol>
                <a:gridCol w="1680209">
                  <a:extLst>
                    <a:ext uri="{9D8B030D-6E8A-4147-A177-3AD203B41FA5}">
                      <a16:colId xmlns:a16="http://schemas.microsoft.com/office/drawing/2014/main" val="74767389"/>
                    </a:ext>
                  </a:extLst>
                </a:gridCol>
                <a:gridCol w="1783081">
                  <a:extLst>
                    <a:ext uri="{9D8B030D-6E8A-4147-A177-3AD203B41FA5}">
                      <a16:colId xmlns:a16="http://schemas.microsoft.com/office/drawing/2014/main" val="3909212795"/>
                    </a:ext>
                  </a:extLst>
                </a:gridCol>
              </a:tblGrid>
              <a:tr h="3438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TFF $ Granted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9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9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1899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4C390D7-9398-483F-8AFC-6C7B2EBDA472}"/>
              </a:ext>
            </a:extLst>
          </p:cNvPr>
          <p:cNvSpPr/>
          <p:nvPr/>
        </p:nvSpPr>
        <p:spPr>
          <a:xfrm>
            <a:off x="6808679" y="2144613"/>
            <a:ext cx="4555341" cy="4585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BF2D6-B0D4-4417-88E6-E1ED294C9A45}"/>
              </a:ext>
            </a:extLst>
          </p:cNvPr>
          <p:cNvSpPr/>
          <p:nvPr/>
        </p:nvSpPr>
        <p:spPr>
          <a:xfrm>
            <a:off x="7637859" y="2261932"/>
            <a:ext cx="2904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Participation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E763BA-56A0-43E2-9528-C875B20ED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546010"/>
              </p:ext>
            </p:extLst>
          </p:nvPr>
        </p:nvGraphicFramePr>
        <p:xfrm>
          <a:off x="7136415" y="2890293"/>
          <a:ext cx="3916396" cy="153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613DCF6-7CD3-4014-98A7-1E5D73EDB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252332"/>
              </p:ext>
            </p:extLst>
          </p:nvPr>
        </p:nvGraphicFramePr>
        <p:xfrm>
          <a:off x="7136414" y="4722172"/>
          <a:ext cx="3916396" cy="170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976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Matching Grant Program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69053"/>
              </p:ext>
            </p:extLst>
          </p:nvPr>
        </p:nvGraphicFramePr>
        <p:xfrm>
          <a:off x="119849" y="745490"/>
          <a:ext cx="10776751" cy="10191564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Eligibility: </a:t>
                      </a:r>
                      <a:r>
                        <a:rPr lang="en-US" sz="24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3Gs ages 16 and older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Min. Requirement of Personal Dollars: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TFF will match: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4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*Up to $60,000 per year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4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*Ages 16-30: 5:1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4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*Ages 31-39: 4:1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4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*Ages 40+: 3:1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4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*All ages can choose a: 3:1, 2:1 or 1:1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 3G P</a:t>
                      </a:r>
                      <a:r>
                        <a:rPr lang="en-US" sz="24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articipation</a:t>
                      </a:r>
                      <a:endParaRPr lang="en-US" sz="24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4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4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  <a:tr h="50957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873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4FFC4AA-316A-487E-BE3A-C3973080DEAE}"/>
              </a:ext>
            </a:extLst>
          </p:cNvPr>
          <p:cNvSpPr/>
          <p:nvPr/>
        </p:nvSpPr>
        <p:spPr>
          <a:xfrm>
            <a:off x="6850759" y="2523543"/>
            <a:ext cx="4555341" cy="3648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7186D-38CD-4072-B5C3-410738D541BA}"/>
              </a:ext>
            </a:extLst>
          </p:cNvPr>
          <p:cNvSpPr/>
          <p:nvPr/>
        </p:nvSpPr>
        <p:spPr>
          <a:xfrm>
            <a:off x="7624905" y="2602396"/>
            <a:ext cx="2904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Participation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28DF02A-AECD-43BC-A151-6A0E2C141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280818"/>
              </p:ext>
            </p:extLst>
          </p:nvPr>
        </p:nvGraphicFramePr>
        <p:xfrm>
          <a:off x="7157679" y="3302904"/>
          <a:ext cx="3993671" cy="231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884665B-FBB3-4538-B368-0C4149D6A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315936"/>
              </p:ext>
            </p:extLst>
          </p:nvPr>
        </p:nvGraphicFramePr>
        <p:xfrm>
          <a:off x="587158" y="4740910"/>
          <a:ext cx="538666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053">
                  <a:extLst>
                    <a:ext uri="{9D8B030D-6E8A-4147-A177-3AD203B41FA5}">
                      <a16:colId xmlns:a16="http://schemas.microsoft.com/office/drawing/2014/main" val="198991348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58525115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1765105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Participation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Family 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TFF Contributions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25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$94,697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$371,851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95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Family Invitation Grant Program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74214"/>
              </p:ext>
            </p:extLst>
          </p:nvPr>
        </p:nvGraphicFramePr>
        <p:xfrm>
          <a:off x="229373" y="834583"/>
          <a:ext cx="10390211" cy="11572782"/>
        </p:xfrm>
        <a:graphic>
          <a:graphicData uri="http://schemas.openxmlformats.org/drawingml/2006/table">
            <a:tbl>
              <a:tblPr/>
              <a:tblGrid>
                <a:gridCol w="1039021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 is eligible? </a:t>
                      </a:r>
                      <a:r>
                        <a:rPr lang="en-US" sz="24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Family members </a:t>
                      </a:r>
                      <a:r>
                        <a:rPr lang="en-US" sz="2400" dirty="0"/>
                        <a:t>30 and older who live outside 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400" dirty="0"/>
                        <a:t>        of the 10 counties in West Central Illinois</a:t>
                      </a:r>
                      <a:endParaRPr lang="en-US" sz="24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many invites can I submit per year?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many TFF dollars can I request? </a:t>
                      </a:r>
                    </a:p>
                    <a:p>
                      <a:pPr marL="91440" lvl="1" indent="0">
                        <a:spcBef>
                          <a:spcPts val="32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2000" dirty="0"/>
                        <a:t>               *Ages 30-39: $10,000 per year</a:t>
                      </a:r>
                    </a:p>
                    <a:p>
                      <a:pPr marL="91440" lvl="1" indent="0">
                        <a:spcBef>
                          <a:spcPts val="32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2000" dirty="0"/>
                        <a:t>               *Ages 40 and older: $15,000 per year</a:t>
                      </a: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Does the grant request need to be </a:t>
                      </a:r>
                      <a:r>
                        <a:rPr lang="en-US" sz="2800" b="1" dirty="0"/>
                        <a:t>in keeping with one of TFF’s focus areas? </a:t>
                      </a:r>
                      <a:r>
                        <a:rPr lang="en-US" sz="2400" dirty="0"/>
                        <a:t>Yes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dirty="0"/>
                        <a:t>Do I have to donate any personal dollars? </a:t>
                      </a:r>
                      <a:r>
                        <a:rPr lang="en-US" sz="2400" dirty="0"/>
                        <a:t>No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dirty="0"/>
                        <a:t>Next Invitation Deadline: </a:t>
                      </a:r>
                      <a:r>
                        <a:rPr lang="en-US" sz="2400" dirty="0"/>
                        <a:t>September 1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dirty="0"/>
                        <a:t>First Step in Process: </a:t>
                      </a:r>
                      <a:r>
                        <a:rPr lang="en-US" sz="2400" dirty="0"/>
                        <a:t>Tracy family member selects an organization and then must get approval from Dan to invite the organization to submit a Formal Grant Application.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  <a:tr h="50957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4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36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lang="en-US" sz="3733" b="1" kern="0" dirty="0">
                <a:solidFill>
                  <a:prstClr val="black"/>
                </a:solidFill>
                <a:latin typeface="Candara" panose="020E0502030303020204" pitchFamily="34" charset="0"/>
                <a:ea typeface="Sanchez"/>
                <a:cs typeface="Sanchez"/>
                <a:sym typeface="Sanchez"/>
              </a:rPr>
              <a:t>Agenda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03371"/>
              </p:ext>
            </p:extLst>
          </p:nvPr>
        </p:nvGraphicFramePr>
        <p:xfrm>
          <a:off x="577049" y="1775533"/>
          <a:ext cx="10776751" cy="4776187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4776187">
                <a:tc>
                  <a:txBody>
                    <a:bodyPr/>
                    <a:lstStyle/>
                    <a:p>
                      <a:pPr marL="592664" indent="-457200">
                        <a:spcBef>
                          <a:spcPts val="8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kern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anchez"/>
                        </a:rPr>
                        <a:t>Group Photo</a:t>
                      </a:r>
                    </a:p>
                    <a:p>
                      <a:pPr marL="592664" indent="-457200">
                        <a:spcBef>
                          <a:spcPts val="8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kern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anchez"/>
                        </a:rPr>
                        <a:t>4G Learning to Give Activity</a:t>
                      </a:r>
                    </a:p>
                    <a:p>
                      <a:pPr marL="592664" indent="-457200">
                        <a:spcBef>
                          <a:spcPts val="8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kern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anchez"/>
                        </a:rPr>
                        <a:t>TFF / Brown County Projects </a:t>
                      </a:r>
                    </a:p>
                    <a:p>
                      <a:pPr marL="592664" indent="-457200">
                        <a:spcBef>
                          <a:spcPts val="8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kern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anchez"/>
                        </a:rPr>
                        <a:t>NGAB Special Impact Grant</a:t>
                      </a:r>
                    </a:p>
                    <a:p>
                      <a:pPr marL="592664" indent="-457200">
                        <a:spcBef>
                          <a:spcPts val="8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kern="0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anchez"/>
                        </a:rPr>
                        <a:t>Servember</a:t>
                      </a:r>
                      <a:endParaRPr lang="en-US" sz="2800" b="0" kern="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anchez"/>
                      </a:endParaRPr>
                    </a:p>
                    <a:p>
                      <a:pPr marL="592664" indent="-457200">
                        <a:spcBef>
                          <a:spcPts val="800"/>
                        </a:spcBef>
                        <a:buClr>
                          <a:srgbClr val="0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kern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anchez"/>
                        </a:rPr>
                        <a:t>Next Gen &amp; Matching Grant Review/Voting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661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Family Invitation Grant Program,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cont.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25024"/>
              </p:ext>
            </p:extLst>
          </p:nvPr>
        </p:nvGraphicFramePr>
        <p:xfrm>
          <a:off x="229373" y="1006033"/>
          <a:ext cx="10390211" cy="10191564"/>
        </p:xfrm>
        <a:graphic>
          <a:graphicData uri="http://schemas.openxmlformats.org/drawingml/2006/table">
            <a:tbl>
              <a:tblPr/>
              <a:tblGrid>
                <a:gridCol w="1039021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 3G Participation</a:t>
                      </a: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  <a:tr h="50957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49419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04A3E2C-275E-4145-AC83-20EED5DF1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13405"/>
              </p:ext>
            </p:extLst>
          </p:nvPr>
        </p:nvGraphicFramePr>
        <p:xfrm>
          <a:off x="325235" y="1893523"/>
          <a:ext cx="48785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320">
                  <a:extLst>
                    <a:ext uri="{9D8B030D-6E8A-4147-A177-3AD203B41FA5}">
                      <a16:colId xmlns:a16="http://schemas.microsoft.com/office/drawing/2014/main" val="3434019135"/>
                    </a:ext>
                  </a:extLst>
                </a:gridCol>
                <a:gridCol w="2823210">
                  <a:extLst>
                    <a:ext uri="{9D8B030D-6E8A-4147-A177-3AD203B41FA5}">
                      <a16:colId xmlns:a16="http://schemas.microsoft.com/office/drawing/2014/main" val="1059346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TFF Dollars Granted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69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311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6662D5A-A25D-440B-B286-7EAE03BAB01C}"/>
              </a:ext>
            </a:extLst>
          </p:cNvPr>
          <p:cNvSpPr/>
          <p:nvPr/>
        </p:nvSpPr>
        <p:spPr>
          <a:xfrm>
            <a:off x="325235" y="2972316"/>
            <a:ext cx="4555341" cy="3648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701ED-1EC6-4AE6-89B6-2EDB25807788}"/>
              </a:ext>
            </a:extLst>
          </p:cNvPr>
          <p:cNvSpPr/>
          <p:nvPr/>
        </p:nvSpPr>
        <p:spPr>
          <a:xfrm>
            <a:off x="1150776" y="3137657"/>
            <a:ext cx="2904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Participation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8A4D870-71A5-4B5C-9DC6-58AC936E75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781958"/>
              </p:ext>
            </p:extLst>
          </p:nvPr>
        </p:nvGraphicFramePr>
        <p:xfrm>
          <a:off x="812839" y="3894555"/>
          <a:ext cx="3580130" cy="220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481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Volunteer Incentive Program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40617"/>
              </p:ext>
            </p:extLst>
          </p:nvPr>
        </p:nvGraphicFramePr>
        <p:xfrm>
          <a:off x="276400" y="881109"/>
          <a:ext cx="10776751" cy="5095782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Eligibility: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Tracy family members age 5 and older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Hours: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can be accumulated over 2 years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be awarded to up to 4 organizations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to submit: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TFF grant portal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49D0A2-202E-4329-869E-9978D0334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65586"/>
              </p:ext>
            </p:extLst>
          </p:nvPr>
        </p:nvGraphicFramePr>
        <p:xfrm>
          <a:off x="225736" y="3065097"/>
          <a:ext cx="10048405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902">
                  <a:extLst>
                    <a:ext uri="{9D8B030D-6E8A-4147-A177-3AD203B41FA5}">
                      <a16:colId xmlns:a16="http://schemas.microsoft.com/office/drawing/2014/main" val="108782443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20506550"/>
                    </a:ext>
                  </a:extLst>
                </a:gridCol>
                <a:gridCol w="1979739">
                  <a:extLst>
                    <a:ext uri="{9D8B030D-6E8A-4147-A177-3AD203B41FA5}">
                      <a16:colId xmlns:a16="http://schemas.microsoft.com/office/drawing/2014/main" val="3463862083"/>
                    </a:ext>
                  </a:extLst>
                </a:gridCol>
                <a:gridCol w="5348964">
                  <a:extLst>
                    <a:ext uri="{9D8B030D-6E8A-4147-A177-3AD203B41FA5}">
                      <a16:colId xmlns:a16="http://schemas.microsoft.com/office/drawing/2014/main" val="1779920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Dollars Granted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Hours Volunteered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Family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3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Catherine Tracy, Annie Tracy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43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Genavive</a:t>
                      </a:r>
                      <a:r>
                        <a:rPr lang="en-US" dirty="0"/>
                        <a:t> George, Galvin George, Amelia George, Steven George, Kristin Tracy, Liz Tracy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672981"/>
                  </a:ext>
                </a:extLst>
              </a:tr>
            </a:tbl>
          </a:graphicData>
        </a:graphic>
      </p:graphicFrame>
      <p:pic>
        <p:nvPicPr>
          <p:cNvPr id="7" name="Picture 6" descr="A picture containing indoor, floor, person, family&#10;&#10;Description automatically generated">
            <a:extLst>
              <a:ext uri="{FF2B5EF4-FFF2-40B4-BE49-F238E27FC236}">
                <a16:creationId xmlns:a16="http://schemas.microsoft.com/office/drawing/2014/main" id="{D00BCAB0-F977-4302-8902-F3B5B3764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316">
            <a:off x="8447702" y="4455942"/>
            <a:ext cx="3608157" cy="21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5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4315" y="110249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180586" y="237026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lang="en-US" sz="3733" b="1" kern="0" dirty="0">
                <a:solidFill>
                  <a:prstClr val="black"/>
                </a:solidFill>
                <a:latin typeface="Candara" panose="020E0502030303020204" pitchFamily="34" charset="0"/>
                <a:ea typeface="Sanchez"/>
                <a:cs typeface="Sanchez"/>
                <a:sym typeface="Sanchez"/>
              </a:rPr>
              <a:t>Family Grant Program Upcoming Deadlines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23463"/>
              </p:ext>
            </p:extLst>
          </p:nvPr>
        </p:nvGraphicFramePr>
        <p:xfrm>
          <a:off x="185653" y="1325411"/>
          <a:ext cx="10776751" cy="2987040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28367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Family Invitation Grant Program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Next Gen, Matching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Volunteer Incentive Programs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018EC7-66A0-47FA-84FE-05B602F0D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554" y="1906300"/>
            <a:ext cx="3975664" cy="51182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EEAACC-CCD5-4921-AE78-F1F46E88AC59}"/>
              </a:ext>
            </a:extLst>
          </p:cNvPr>
          <p:cNvSpPr/>
          <p:nvPr/>
        </p:nvSpPr>
        <p:spPr>
          <a:xfrm>
            <a:off x="5335226" y="5935202"/>
            <a:ext cx="5482589" cy="217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1555C-0EE7-4553-B925-F9B70AB232AF}"/>
              </a:ext>
            </a:extLst>
          </p:cNvPr>
          <p:cNvSpPr txBox="1"/>
          <p:nvPr/>
        </p:nvSpPr>
        <p:spPr>
          <a:xfrm>
            <a:off x="1349298" y="5084956"/>
            <a:ext cx="2709746" cy="54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691D4-C802-4B96-B1C8-4FA66739271A}"/>
              </a:ext>
            </a:extLst>
          </p:cNvPr>
          <p:cNvSpPr txBox="1"/>
          <p:nvPr/>
        </p:nvSpPr>
        <p:spPr>
          <a:xfrm>
            <a:off x="6365554" y="5832379"/>
            <a:ext cx="408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COMPLETE YOUR GRANTS BEFORE THE DEADLINE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F42E9-1D2E-413F-9E56-B17C91F4BAB5}"/>
              </a:ext>
            </a:extLst>
          </p:cNvPr>
          <p:cNvSpPr txBox="1"/>
          <p:nvPr/>
        </p:nvSpPr>
        <p:spPr>
          <a:xfrm>
            <a:off x="667296" y="4532986"/>
            <a:ext cx="4804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or Have Questions?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out to Megan Costigan </a:t>
            </a:r>
          </a:p>
        </p:txBody>
      </p:sp>
    </p:spTree>
    <p:extLst>
      <p:ext uri="{BB962C8B-B14F-4D97-AF65-F5344CB8AC3E}">
        <p14:creationId xmlns:p14="http://schemas.microsoft.com/office/powerpoint/2010/main" val="361562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1587599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12256"/>
            <a:ext cx="12198096" cy="34334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Google Shape;342;p17"/>
          <p:cNvSpPr txBox="1">
            <a:spLocks noGrp="1"/>
          </p:cNvSpPr>
          <p:nvPr>
            <p:ph type="ctrTitle" idx="4294967295"/>
          </p:nvPr>
        </p:nvSpPr>
        <p:spPr>
          <a:xfrm>
            <a:off x="2808514" y="2361874"/>
            <a:ext cx="10235561" cy="2019221"/>
          </a:xfrm>
          <a:prstGeom prst="ellipse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r>
              <a:rPr lang="en-US" sz="53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NGAB</a:t>
            </a:r>
            <a:br>
              <a:rPr lang="en-US" sz="53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</a:br>
            <a:r>
              <a:rPr lang="en-US" sz="53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Special Impact Grant</a:t>
            </a:r>
            <a:br>
              <a:rPr lang="en-US" sz="24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</a:br>
            <a:endParaRPr lang="en-US" sz="2400" kern="1200" dirty="0">
              <a:solidFill>
                <a:schemeClr val="bg1"/>
              </a:solidFill>
              <a:latin typeface="ArcherPro Bold" panose="02000000000000000000" pitchFamily="50" charset="0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6AA7778-3AED-4D28-BAFA-926D05F5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00862" y="2240280"/>
            <a:ext cx="0" cy="23774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5270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Google Shape;341;p17"/>
          <p:cNvSpPr txBox="1">
            <a:spLocks noGrp="1"/>
          </p:cNvSpPr>
          <p:nvPr>
            <p:ph type="sldNum" idx="12"/>
          </p:nvPr>
        </p:nvSpPr>
        <p:spPr>
          <a:xfrm>
            <a:off x="8610600" y="615971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Montserrat Light"/>
            </a:endParaRPr>
          </a:p>
        </p:txBody>
      </p:sp>
      <p:pic>
        <p:nvPicPr>
          <p:cNvPr id="12" name="Picture 11" descr="A picture containing flower&#10;&#10;Description automatically generated">
            <a:extLst>
              <a:ext uri="{FF2B5EF4-FFF2-40B4-BE49-F238E27FC236}">
                <a16:creationId xmlns:a16="http://schemas.microsoft.com/office/drawing/2014/main" id="{B0EB3969-F13E-4603-B039-68549BA08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1" y="2465301"/>
            <a:ext cx="2898100" cy="19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47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NGAB Special Impact Grant History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0BE3C0B-C6D4-4AEB-BCA6-6D2475201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58700"/>
              </p:ext>
            </p:extLst>
          </p:nvPr>
        </p:nvGraphicFramePr>
        <p:xfrm>
          <a:off x="678091" y="2344410"/>
          <a:ext cx="10289540" cy="409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980">
                  <a:extLst>
                    <a:ext uri="{9D8B030D-6E8A-4147-A177-3AD203B41FA5}">
                      <a16:colId xmlns:a16="http://schemas.microsoft.com/office/drawing/2014/main" val="90266824"/>
                    </a:ext>
                  </a:extLst>
                </a:gridCol>
                <a:gridCol w="5017770">
                  <a:extLst>
                    <a:ext uri="{9D8B030D-6E8A-4147-A177-3AD203B41FA5}">
                      <a16:colId xmlns:a16="http://schemas.microsoft.com/office/drawing/2014/main" val="1561245916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3741812719"/>
                    </a:ext>
                  </a:extLst>
                </a:gridCol>
                <a:gridCol w="2823210">
                  <a:extLst>
                    <a:ext uri="{9D8B030D-6E8A-4147-A177-3AD203B41FA5}">
                      <a16:colId xmlns:a16="http://schemas.microsoft.com/office/drawing/2014/main" val="458031587"/>
                    </a:ext>
                  </a:extLst>
                </a:gridCol>
              </a:tblGrid>
              <a:tr h="404866">
                <a:tc>
                  <a:txBody>
                    <a:bodyPr/>
                    <a:lstStyle/>
                    <a:p>
                      <a:r>
                        <a:rPr lang="en-US" dirty="0"/>
                        <a:t>Grant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Approved Grant Dollars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955594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Child Abuse, Prevention &amp;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02649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Family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67773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Mental Health &amp; Elderly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40441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Families of Children with Special Needs/Disabilities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741330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Children/Youth Affected by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46512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Mental Health re: Drug Abuse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834633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Childhood Trauma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53150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Foster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80350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                                                         Total Dollars: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$545,000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66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91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29417" y="325670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NGAB Special Impact Grant 2020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5BDB5C1-42B1-4B4C-BDD8-54F47496C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34068"/>
              </p:ext>
            </p:extLst>
          </p:nvPr>
        </p:nvGraphicFramePr>
        <p:xfrm>
          <a:off x="315373" y="1174241"/>
          <a:ext cx="11561254" cy="52051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0286">
                  <a:extLst>
                    <a:ext uri="{9D8B030D-6E8A-4147-A177-3AD203B41FA5}">
                      <a16:colId xmlns:a16="http://schemas.microsoft.com/office/drawing/2014/main" val="1252331601"/>
                    </a:ext>
                  </a:extLst>
                </a:gridCol>
                <a:gridCol w="3062514">
                  <a:extLst>
                    <a:ext uri="{9D8B030D-6E8A-4147-A177-3AD203B41FA5}">
                      <a16:colId xmlns:a16="http://schemas.microsoft.com/office/drawing/2014/main" val="131856488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3082356724"/>
                    </a:ext>
                  </a:extLst>
                </a:gridCol>
                <a:gridCol w="1407886">
                  <a:extLst>
                    <a:ext uri="{9D8B030D-6E8A-4147-A177-3AD203B41FA5}">
                      <a16:colId xmlns:a16="http://schemas.microsoft.com/office/drawing/2014/main" val="1764505549"/>
                    </a:ext>
                  </a:extLst>
                </a:gridCol>
                <a:gridCol w="3172625">
                  <a:extLst>
                    <a:ext uri="{9D8B030D-6E8A-4147-A177-3AD203B41FA5}">
                      <a16:colId xmlns:a16="http://schemas.microsoft.com/office/drawing/2014/main" val="3240722455"/>
                    </a:ext>
                  </a:extLst>
                </a:gridCol>
              </a:tblGrid>
              <a:tr h="418578">
                <a:tc>
                  <a:txBody>
                    <a:bodyPr/>
                    <a:lstStyle/>
                    <a:p>
                      <a:r>
                        <a:rPr lang="en-US" dirty="0"/>
                        <a:t>Org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Project/Program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95798"/>
                  </a:ext>
                </a:extLst>
              </a:tr>
              <a:tr h="103210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 Abuse and Neglect Emergency Shelter dba Rainbow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Rainbow House Technology Upgrades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Columbia, 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433197"/>
                  </a:ext>
                </a:extLst>
              </a:tr>
              <a:tr h="103210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Children’s Home Society of Missouri dba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Addressing Childhood Trauma: Better Insights. Better Outcomes.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St. Louis, 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https://drive.google.com/file/d/1GzEhWppvYTYoFdkua7ajZMprdDsJwA3G/view?usp=sharing [drive.google.com]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799809"/>
                  </a:ext>
                </a:extLst>
              </a:tr>
              <a:tr h="165137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Social Services DBA Caritas Family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Reality Prolonged Exposure Therapy at St. John Bosco Children's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Belleville, 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Equipment delivery  &amp; installation delayed to mid-August because of </a:t>
                      </a:r>
                      <a:r>
                        <a:rPr lang="en-US" dirty="0" err="1"/>
                        <a:t>covid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708339"/>
                  </a:ext>
                </a:extLst>
              </a:tr>
              <a:tr h="722476">
                <a:tc>
                  <a:txBody>
                    <a:bodyPr/>
                    <a:lstStyle/>
                    <a:p>
                      <a:r>
                        <a:rPr lang="en-US" dirty="0"/>
                        <a:t>Mary Lee’s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Promoting Early Developmental Interventions 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Tampa, 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https://s3.us-east-2.amazonaws.com/memoryfox/3twxusc2/webencode.mp4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3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52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NGAB Special Impact Grant 2021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17033"/>
              </p:ext>
            </p:extLst>
          </p:nvPr>
        </p:nvGraphicFramePr>
        <p:xfrm>
          <a:off x="588200" y="1266368"/>
          <a:ext cx="10776751" cy="5095782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Budget: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$100,000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Focus Area: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Foster Care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Organizations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66623B1-E806-48F5-B8D0-57B2810CE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81630"/>
              </p:ext>
            </p:extLst>
          </p:nvPr>
        </p:nvGraphicFramePr>
        <p:xfrm>
          <a:off x="1479067" y="3181528"/>
          <a:ext cx="532317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128">
                  <a:extLst>
                    <a:ext uri="{9D8B030D-6E8A-4147-A177-3AD203B41FA5}">
                      <a16:colId xmlns:a16="http://schemas.microsoft.com/office/drawing/2014/main" val="1921612125"/>
                    </a:ext>
                  </a:extLst>
                </a:gridCol>
                <a:gridCol w="2732049">
                  <a:extLst>
                    <a:ext uri="{9D8B030D-6E8A-4147-A177-3AD203B41FA5}">
                      <a16:colId xmlns:a16="http://schemas.microsoft.com/office/drawing/2014/main" val="1095690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96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Marygrove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St. Louis,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87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Shepard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St. Louis,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9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Voices for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Tampa, 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6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SOS Children’s Villages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Chicago,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8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Mount Saint Vincent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Denver, 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97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2021 TFF Impact Retreat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29892"/>
              </p:ext>
            </p:extLst>
          </p:nvPr>
        </p:nvGraphicFramePr>
        <p:xfrm>
          <a:off x="3085310" y="1844559"/>
          <a:ext cx="10776751" cy="5095782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Saturday, October 2, 2021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Location: </a:t>
                      </a: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Mt. Sterling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1CEB7FC-C523-4A2A-8A59-AEA800B03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0" y="1453901"/>
            <a:ext cx="2457450" cy="2200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0FE8A-E159-40AA-9A56-CBDC4DB31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7" y="4231610"/>
            <a:ext cx="2330107" cy="2330107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36483E4-2493-4CD1-9191-EC3B3C35B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72" y="4212614"/>
            <a:ext cx="2330107" cy="2330107"/>
          </a:xfrm>
          <a:prstGeom prst="rect">
            <a:avLst/>
          </a:prstGeom>
        </p:spPr>
      </p:pic>
      <p:pic>
        <p:nvPicPr>
          <p:cNvPr id="12" name="Picture 11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D010AC11-B017-48F3-9E5A-97421441B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8825"/>
            <a:ext cx="2377686" cy="2377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D913E-E492-4B4B-BE82-2359E517F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87" y="4146417"/>
            <a:ext cx="2398890" cy="23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7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Servember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987500"/>
              </p:ext>
            </p:extLst>
          </p:nvPr>
        </p:nvGraphicFramePr>
        <p:xfrm>
          <a:off x="276400" y="1015086"/>
          <a:ext cx="10573613" cy="4267200"/>
        </p:xfrm>
        <a:graphic>
          <a:graphicData uri="http://schemas.openxmlformats.org/drawingml/2006/table">
            <a:tbl>
              <a:tblPr/>
              <a:tblGrid>
                <a:gridCol w="10573613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3133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800" b="1" dirty="0"/>
                        <a:t>Purpose: </a:t>
                      </a:r>
                      <a:r>
                        <a:rPr lang="en-US" sz="2800" dirty="0"/>
                        <a:t>to cultivate a philanthropic spirit in the family. </a:t>
                      </a:r>
                    </a:p>
                    <a:p>
                      <a:r>
                        <a:rPr lang="en-US" sz="2800" dirty="0"/>
                        <a:t>We believe one of the ways to do that is to encourage the </a:t>
                      </a:r>
                    </a:p>
                    <a:p>
                      <a:r>
                        <a:rPr lang="en-US" sz="2800" dirty="0"/>
                        <a:t>family to volunteer and serve others.</a:t>
                      </a:r>
                    </a:p>
                    <a:p>
                      <a:r>
                        <a:rPr lang="en-US" sz="2800" b="1" dirty="0"/>
                        <a:t>What &amp; When: </a:t>
                      </a:r>
                      <a:r>
                        <a:rPr lang="en-US" sz="2800" dirty="0"/>
                        <a:t>volunteer in your community throughout </a:t>
                      </a:r>
                    </a:p>
                    <a:p>
                      <a:r>
                        <a:rPr lang="en-US" sz="2800" dirty="0"/>
                        <a:t>the month of November</a:t>
                      </a:r>
                    </a:p>
                    <a:p>
                      <a:r>
                        <a:rPr lang="en-US" sz="2800" b="1" dirty="0"/>
                        <a:t>2021: </a:t>
                      </a:r>
                      <a:r>
                        <a:rPr lang="en-US" sz="2800" dirty="0"/>
                        <a:t>Communication from Megan coming soon</a:t>
                      </a:r>
                    </a:p>
                    <a:p>
                      <a:r>
                        <a:rPr lang="en-US" sz="2800" b="1" dirty="0"/>
                        <a:t>                                             </a:t>
                      </a:r>
                    </a:p>
                    <a:p>
                      <a:r>
                        <a:rPr lang="en-US" sz="2800" b="1" dirty="0"/>
                        <a:t>                                                    Participation History</a:t>
                      </a:r>
                    </a:p>
                    <a:p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FDF05D9-481D-450B-A392-110829A56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91331"/>
              </p:ext>
            </p:extLst>
          </p:nvPr>
        </p:nvGraphicFramePr>
        <p:xfrm>
          <a:off x="2777404" y="4868374"/>
          <a:ext cx="683792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056">
                  <a:extLst>
                    <a:ext uri="{9D8B030D-6E8A-4147-A177-3AD203B41FA5}">
                      <a16:colId xmlns:a16="http://schemas.microsoft.com/office/drawing/2014/main" val="1819990202"/>
                    </a:ext>
                  </a:extLst>
                </a:gridCol>
                <a:gridCol w="2507705">
                  <a:extLst>
                    <a:ext uri="{9D8B030D-6E8A-4147-A177-3AD203B41FA5}">
                      <a16:colId xmlns:a16="http://schemas.microsoft.com/office/drawing/2014/main" val="97117921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539604686"/>
                    </a:ext>
                  </a:extLst>
                </a:gridCol>
                <a:gridCol w="1988821">
                  <a:extLst>
                    <a:ext uri="{9D8B030D-6E8A-4147-A177-3AD203B41FA5}">
                      <a16:colId xmlns:a16="http://schemas.microsoft.com/office/drawing/2014/main" val="154153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Tracy Family Members (By Heads)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Participation</a:t>
                      </a:r>
                    </a:p>
                    <a:p>
                      <a:r>
                        <a:rPr lang="en-US" dirty="0"/>
                        <a:t>(By Heads)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Participation</a:t>
                      </a:r>
                    </a:p>
                    <a:p>
                      <a:r>
                        <a:rPr lang="en-US" dirty="0"/>
                        <a:t>(By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95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9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03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2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6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2394856"/>
            <a:ext cx="9539445" cy="422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43172"/>
              </p:ext>
            </p:extLst>
          </p:nvPr>
        </p:nvGraphicFramePr>
        <p:xfrm>
          <a:off x="809193" y="2543628"/>
          <a:ext cx="10573613" cy="3133168"/>
        </p:xfrm>
        <a:graphic>
          <a:graphicData uri="http://schemas.openxmlformats.org/drawingml/2006/table">
            <a:tbl>
              <a:tblPr/>
              <a:tblGrid>
                <a:gridCol w="10573613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3133168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Do you want to serve on the Next Gen Advisory Board?</a:t>
                      </a:r>
                    </a:p>
                    <a:p>
                      <a:pPr algn="ctr"/>
                      <a:endParaRPr lang="en-US" sz="2800" b="1" dirty="0"/>
                    </a:p>
                    <a:p>
                      <a:pPr algn="ctr"/>
                      <a:r>
                        <a:rPr lang="en-US" sz="2800" b="1" dirty="0"/>
                        <a:t>Reach out to any NGAB member or Megan.              </a:t>
                      </a:r>
                    </a:p>
                    <a:p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58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1587599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12256"/>
            <a:ext cx="12198096" cy="34334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Google Shape;342;p17"/>
          <p:cNvSpPr txBox="1">
            <a:spLocks noGrp="1"/>
          </p:cNvSpPr>
          <p:nvPr>
            <p:ph type="ctrTitle" idx="4294967295"/>
          </p:nvPr>
        </p:nvSpPr>
        <p:spPr>
          <a:xfrm>
            <a:off x="4477533" y="2408154"/>
            <a:ext cx="6876267" cy="2019221"/>
          </a:xfrm>
          <a:prstGeom prst="ellipse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r>
              <a:rPr lang="en-US" sz="53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Group Photo</a:t>
            </a:r>
            <a:br>
              <a:rPr lang="en-US" sz="48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</a:br>
            <a:r>
              <a:rPr lang="en-US" sz="31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- All 3Gs and 4Gs</a:t>
            </a:r>
            <a:br>
              <a:rPr lang="en-US" sz="31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</a:br>
            <a:r>
              <a:rPr lang="en-US" sz="31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- NGAB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6AA7778-3AED-4D28-BAFA-926D05F5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00862" y="2240280"/>
            <a:ext cx="0" cy="23774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5270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Google Shape;341;p17"/>
          <p:cNvSpPr txBox="1">
            <a:spLocks noGrp="1"/>
          </p:cNvSpPr>
          <p:nvPr>
            <p:ph type="sldNum" idx="12"/>
          </p:nvPr>
        </p:nvSpPr>
        <p:spPr>
          <a:xfrm>
            <a:off x="8610600" y="615971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ontserrat Light"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Montserrat Light"/>
            </a:endParaRPr>
          </a:p>
        </p:txBody>
      </p:sp>
      <p:pic>
        <p:nvPicPr>
          <p:cNvPr id="12" name="Picture 11" descr="A picture containing flower&#10;&#10;Description automatically generated">
            <a:extLst>
              <a:ext uri="{FF2B5EF4-FFF2-40B4-BE49-F238E27FC236}">
                <a16:creationId xmlns:a16="http://schemas.microsoft.com/office/drawing/2014/main" id="{B0EB3969-F13E-4603-B039-68549BA08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1" y="2465301"/>
            <a:ext cx="2898100" cy="19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4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1587599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12256"/>
            <a:ext cx="12198096" cy="34334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Google Shape;342;p17"/>
          <p:cNvSpPr txBox="1">
            <a:spLocks noGrp="1"/>
          </p:cNvSpPr>
          <p:nvPr>
            <p:ph type="ctrTitle" idx="4294967295"/>
          </p:nvPr>
        </p:nvSpPr>
        <p:spPr>
          <a:xfrm>
            <a:off x="2808514" y="2361874"/>
            <a:ext cx="10235561" cy="2019221"/>
          </a:xfrm>
          <a:prstGeom prst="ellipse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r>
              <a:rPr lang="en-US" sz="53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Next Gen &amp; Matching Grant Reviews and Voting</a:t>
            </a:r>
            <a:br>
              <a:rPr lang="en-US" sz="24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</a:br>
            <a:endParaRPr lang="en-US" sz="2400" kern="1200" dirty="0">
              <a:solidFill>
                <a:schemeClr val="bg1"/>
              </a:solidFill>
              <a:latin typeface="ArcherPro Bold" panose="02000000000000000000" pitchFamily="50" charset="0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6AA7778-3AED-4D28-BAFA-926D05F5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00862" y="2240280"/>
            <a:ext cx="0" cy="23774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5270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Google Shape;341;p17"/>
          <p:cNvSpPr txBox="1">
            <a:spLocks noGrp="1"/>
          </p:cNvSpPr>
          <p:nvPr>
            <p:ph type="sldNum" idx="12"/>
          </p:nvPr>
        </p:nvSpPr>
        <p:spPr>
          <a:xfrm>
            <a:off x="8610600" y="615971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Montserrat Light"/>
            </a:endParaRPr>
          </a:p>
        </p:txBody>
      </p:sp>
      <p:pic>
        <p:nvPicPr>
          <p:cNvPr id="12" name="Picture 11" descr="A picture containing flower&#10;&#10;Description automatically generated">
            <a:extLst>
              <a:ext uri="{FF2B5EF4-FFF2-40B4-BE49-F238E27FC236}">
                <a16:creationId xmlns:a16="http://schemas.microsoft.com/office/drawing/2014/main" id="{B0EB3969-F13E-4603-B039-68549BA08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1" y="2465301"/>
            <a:ext cx="2898100" cy="19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9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237026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lang="en-US" sz="3733" b="1" kern="0" dirty="0">
                <a:solidFill>
                  <a:prstClr val="black"/>
                </a:solidFill>
                <a:latin typeface="Candara" panose="020E0502030303020204" pitchFamily="34" charset="0"/>
                <a:ea typeface="Sanchez"/>
                <a:cs typeface="Sanchez"/>
                <a:sym typeface="Sanchez"/>
              </a:rPr>
              <a:t>2020 Next Gen &amp; Matching Grants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CC744-D013-4563-9F25-F4A1DDA9ACA3}"/>
              </a:ext>
            </a:extLst>
          </p:cNvPr>
          <p:cNvSpPr/>
          <p:nvPr/>
        </p:nvSpPr>
        <p:spPr>
          <a:xfrm>
            <a:off x="571713" y="1513562"/>
            <a:ext cx="8388304" cy="23210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Total Next Gen Grants: $135,000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Total Matching Grants: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$94,697 (personal $) + $371,851 (TFF $) = $466,548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3A4A8E-9697-4C54-9100-6942FCA77372}"/>
              </a:ext>
            </a:extLst>
          </p:cNvPr>
          <p:cNvSpPr/>
          <p:nvPr/>
        </p:nvSpPr>
        <p:spPr>
          <a:xfrm>
            <a:off x="480217" y="4135629"/>
            <a:ext cx="5282971" cy="2417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2020 Matching Grant Winner of $3,000: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Laughing Bear Bakery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St. Louis, MO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(Christine Iovaldi)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986FEB-A480-4CF1-B3EB-8CF5768CECB2}"/>
              </a:ext>
            </a:extLst>
          </p:cNvPr>
          <p:cNvSpPr/>
          <p:nvPr/>
        </p:nvSpPr>
        <p:spPr>
          <a:xfrm>
            <a:off x="6707622" y="4135628"/>
            <a:ext cx="5207978" cy="2417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2020 Next Gen Grant Winner of $3,000: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National Conference for Community and Justice of Metro St. Louis 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(Mike Tracy)</a:t>
            </a:r>
          </a:p>
        </p:txBody>
      </p:sp>
    </p:spTree>
    <p:extLst>
      <p:ext uri="{BB962C8B-B14F-4D97-AF65-F5344CB8AC3E}">
        <p14:creationId xmlns:p14="http://schemas.microsoft.com/office/powerpoint/2010/main" val="2072402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237026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lang="en-US" sz="3733" b="1" kern="0" dirty="0">
                <a:solidFill>
                  <a:prstClr val="black"/>
                </a:solidFill>
                <a:latin typeface="Candara" panose="020E0502030303020204" pitchFamily="34" charset="0"/>
                <a:ea typeface="Sanchez"/>
                <a:cs typeface="Sanchez"/>
                <a:sym typeface="Sanchez"/>
              </a:rPr>
              <a:t>Next Gen &amp; Matching Grant Reviews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254DB3-790A-4F4E-9E9B-2BD2C6A11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52302"/>
              </p:ext>
            </p:extLst>
          </p:nvPr>
        </p:nvGraphicFramePr>
        <p:xfrm>
          <a:off x="577049" y="1455939"/>
          <a:ext cx="10776751" cy="5095782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 of Organization 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do they do?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Why did you choose this organization?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37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827357" y="1962615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lang="en-US" sz="6000" b="1" kern="0" dirty="0">
                <a:solidFill>
                  <a:prstClr val="black"/>
                </a:solidFill>
                <a:latin typeface="Candara" panose="020E0502030303020204" pitchFamily="34" charset="0"/>
                <a:ea typeface="Sanchez"/>
                <a:cs typeface="Sanchez"/>
                <a:sym typeface="Sanchez"/>
              </a:rPr>
              <a:t>Thank You!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</p:spTree>
    <p:extLst>
      <p:ext uri="{BB962C8B-B14F-4D97-AF65-F5344CB8AC3E}">
        <p14:creationId xmlns:p14="http://schemas.microsoft.com/office/powerpoint/2010/main" val="124216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>
            <a:spLocks noGrp="1"/>
          </p:cNvSpPr>
          <p:nvPr>
            <p:ph type="ctrTitle" idx="4294967295"/>
          </p:nvPr>
        </p:nvSpPr>
        <p:spPr>
          <a:xfrm>
            <a:off x="3300761" y="4522156"/>
            <a:ext cx="10013795" cy="1363215"/>
          </a:xfrm>
          <a:prstGeom prst="ellipse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4G Learning to Give Activity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Boardroom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443EE6D0-F383-44F3-BD62-AD3570BAA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3" r="-3" b="39892"/>
          <a:stretch/>
        </p:blipFill>
        <p:spPr>
          <a:xfrm>
            <a:off x="1243399" y="35609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4B4BA3-4683-45A0-81FC-C19D11C59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53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4FD89-77BA-41C8-9775-6C8AB05B8B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8864" b="3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Google Shape;341;p17"/>
          <p:cNvSpPr txBox="1">
            <a:spLocks noGrp="1"/>
          </p:cNvSpPr>
          <p:nvPr>
            <p:ph type="sldNum" idx="12"/>
          </p:nvPr>
        </p:nvSpPr>
        <p:spPr>
          <a:xfrm>
            <a:off x="11003280" y="6106415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5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ontserrat Light"/>
              </a:rPr>
              <a:pPr marR="0" lvl="0" indent="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4</a:t>
            </a:fld>
            <a:endParaRPr kumimoji="0" lang="en-US" sz="15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Montserrat Light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491E895-A0DD-47B9-8A55-C481DD9503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64" y="100510"/>
            <a:ext cx="2946069" cy="19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1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1587599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12256"/>
            <a:ext cx="12198096" cy="34334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Google Shape;342;p17"/>
          <p:cNvSpPr txBox="1">
            <a:spLocks noGrp="1"/>
          </p:cNvSpPr>
          <p:nvPr>
            <p:ph type="ctrTitle" idx="4294967295"/>
          </p:nvPr>
        </p:nvSpPr>
        <p:spPr>
          <a:xfrm>
            <a:off x="3334221" y="2419390"/>
            <a:ext cx="10047238" cy="2019221"/>
          </a:xfrm>
          <a:prstGeom prst="ellipse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TFF </a:t>
            </a:r>
            <a:r>
              <a:rPr lang="en-US" sz="4000" b="1" dirty="0">
                <a:solidFill>
                  <a:schemeClr val="bg1"/>
                </a:solidFill>
                <a:latin typeface="ArcherPro Bold" panose="02000000000000000000" pitchFamily="50" charset="0"/>
              </a:rPr>
              <a:t>/</a:t>
            </a:r>
            <a:r>
              <a:rPr lang="en-US" sz="4000" b="1" kern="1200" dirty="0">
                <a:solidFill>
                  <a:schemeClr val="bg1"/>
                </a:solidFill>
                <a:latin typeface="ArcherPro Bold" panose="02000000000000000000" pitchFamily="50" charset="0"/>
              </a:rPr>
              <a:t> Brown County Projects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6AA7778-3AED-4D28-BAFA-926D05F5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00862" y="2240280"/>
            <a:ext cx="0" cy="23774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5270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Google Shape;341;p17"/>
          <p:cNvSpPr txBox="1">
            <a:spLocks noGrp="1"/>
          </p:cNvSpPr>
          <p:nvPr>
            <p:ph type="sldNum" idx="12"/>
          </p:nvPr>
        </p:nvSpPr>
        <p:spPr>
          <a:xfrm>
            <a:off x="8610600" y="615971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Montserrat Light"/>
            </a:endParaRPr>
          </a:p>
        </p:txBody>
      </p:sp>
      <p:pic>
        <p:nvPicPr>
          <p:cNvPr id="9" name="Picture 8" descr="A picture containing flower&#10;&#10;Description automatically generated">
            <a:extLst>
              <a:ext uri="{FF2B5EF4-FFF2-40B4-BE49-F238E27FC236}">
                <a16:creationId xmlns:a16="http://schemas.microsoft.com/office/drawing/2014/main" id="{93D54097-CA1C-4077-A499-0B4A99DAC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1" y="2465301"/>
            <a:ext cx="2898100" cy="19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4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lang="en-US" sz="3733" b="1" kern="0" dirty="0">
                <a:solidFill>
                  <a:prstClr val="black"/>
                </a:solidFill>
                <a:latin typeface="Candara" panose="020E0502030303020204" pitchFamily="34" charset="0"/>
                <a:ea typeface="Sanchez"/>
                <a:cs typeface="Sanchez"/>
                <a:sym typeface="Sanchez"/>
              </a:rPr>
              <a:t>Brown County Projects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07354"/>
              </p:ext>
            </p:extLst>
          </p:nvPr>
        </p:nvGraphicFramePr>
        <p:xfrm>
          <a:off x="577049" y="1455939"/>
          <a:ext cx="10776751" cy="5095782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Bike Trails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County Early Learning Center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County Public Library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 Transportation Enhancement Program grant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Welcome Signs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Wall Mural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Dorothy Tracy Estate Gift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6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414314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Bike Trails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34335"/>
              </p:ext>
            </p:extLst>
          </p:nvPr>
        </p:nvGraphicFramePr>
        <p:xfrm>
          <a:off x="577049" y="1455939"/>
          <a:ext cx="10776751" cy="5095782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76BA087-143D-4118-9DB1-796AD1038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1343180"/>
            <a:ext cx="82042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24461" y="237026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BC Early Learning Center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63806"/>
              </p:ext>
            </p:extLst>
          </p:nvPr>
        </p:nvGraphicFramePr>
        <p:xfrm>
          <a:off x="0" y="792465"/>
          <a:ext cx="10776751" cy="5095782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Enrollment as of 6/28/2021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Parent and Staff Survey </a:t>
                      </a:r>
                    </a:p>
                    <a:p>
                      <a:pPr marL="514350" marR="0" indent="-5143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Parent testimonial</a:t>
                      </a: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</a:tbl>
          </a:graphicData>
        </a:graphic>
      </p:graphicFrame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F208AB8-241F-49E5-BF20-7078F40F6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16" y="2334849"/>
            <a:ext cx="5316557" cy="398518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B327B7B-E267-4781-80F3-BF06E823E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73285"/>
              </p:ext>
            </p:extLst>
          </p:nvPr>
        </p:nvGraphicFramePr>
        <p:xfrm>
          <a:off x="695817" y="1706137"/>
          <a:ext cx="4299929" cy="26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335">
                  <a:extLst>
                    <a:ext uri="{9D8B030D-6E8A-4147-A177-3AD203B41FA5}">
                      <a16:colId xmlns:a16="http://schemas.microsoft.com/office/drawing/2014/main" val="2198487188"/>
                    </a:ext>
                  </a:extLst>
                </a:gridCol>
                <a:gridCol w="1969594">
                  <a:extLst>
                    <a:ext uri="{9D8B030D-6E8A-4147-A177-3AD203B41FA5}">
                      <a16:colId xmlns:a16="http://schemas.microsoft.com/office/drawing/2014/main" val="4269930802"/>
                    </a:ext>
                  </a:extLst>
                </a:gridCol>
              </a:tblGrid>
              <a:tr h="396264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Kids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7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9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Toddlers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42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2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0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Total Kids on Wait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841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807E75-1AFD-4804-8821-AC868B1F4B2B}"/>
              </a:ext>
            </a:extLst>
          </p:cNvPr>
          <p:cNvSpPr txBox="1"/>
          <p:nvPr/>
        </p:nvSpPr>
        <p:spPr>
          <a:xfrm>
            <a:off x="6813395" y="6322935"/>
            <a:ext cx="454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Tribute Wall to RT and Dorothy</a:t>
            </a:r>
          </a:p>
        </p:txBody>
      </p:sp>
    </p:spTree>
    <p:extLst>
      <p:ext uri="{BB962C8B-B14F-4D97-AF65-F5344CB8AC3E}">
        <p14:creationId xmlns:p14="http://schemas.microsoft.com/office/powerpoint/2010/main" val="156154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99;p24" descr="A close up of a logo&#10;&#10;Description automatically generated">
            <a:extLst>
              <a:ext uri="{FF2B5EF4-FFF2-40B4-BE49-F238E27FC236}">
                <a16:creationId xmlns:a16="http://schemas.microsoft.com/office/drawing/2014/main" id="{DD677DE3-873D-47F3-A15F-78C384B60B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568" y="237026"/>
            <a:ext cx="2592032" cy="1725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8;p24">
            <a:extLst>
              <a:ext uri="{FF2B5EF4-FFF2-40B4-BE49-F238E27FC236}">
                <a16:creationId xmlns:a16="http://schemas.microsoft.com/office/drawing/2014/main" id="{5207DBEA-B369-40E6-8F38-CAD0032CA7E6}"/>
              </a:ext>
            </a:extLst>
          </p:cNvPr>
          <p:cNvSpPr txBox="1">
            <a:spLocks/>
          </p:cNvSpPr>
          <p:nvPr/>
        </p:nvSpPr>
        <p:spPr>
          <a:xfrm>
            <a:off x="480217" y="237026"/>
            <a:ext cx="9539445" cy="62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anchez"/>
                <a:cs typeface="Sanchez"/>
                <a:sym typeface="Sanchez"/>
              </a:rPr>
              <a:t>Brown County Public Library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AD47"/>
              </a:buClr>
              <a:buSzPts val="2000"/>
              <a:buFont typeface="Montserrat Light"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anchez"/>
              <a:cs typeface="Sanchez"/>
              <a:sym typeface="Sanchez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A11B91-FCD3-4C95-A7C8-D742BE07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55063"/>
              </p:ext>
            </p:extLst>
          </p:nvPr>
        </p:nvGraphicFramePr>
        <p:xfrm>
          <a:off x="480217" y="699202"/>
          <a:ext cx="10776751" cy="10191564"/>
        </p:xfrm>
        <a:graphic>
          <a:graphicData uri="http://schemas.openxmlformats.org/drawingml/2006/table">
            <a:tbl>
              <a:tblPr/>
              <a:tblGrid>
                <a:gridCol w="10776751">
                  <a:extLst>
                    <a:ext uri="{9D8B030D-6E8A-4147-A177-3AD203B41FA5}">
                      <a16:colId xmlns:a16="http://schemas.microsoft.com/office/drawing/2014/main" val="2117797061"/>
                    </a:ext>
                  </a:extLst>
                </a:gridCol>
              </a:tblGrid>
              <a:tr h="50957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 Cross Street, just off Main St. </a:t>
                      </a: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Projected cost $5.4 million </a:t>
                      </a: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Construction will begin in early 2022 </a:t>
                      </a:r>
                      <a:r>
                        <a:rPr lang="en-US" sz="2000" b="0" i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(contingent on state grant) </a:t>
                      </a:r>
                    </a:p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Meet Me at the Library</a:t>
                      </a: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71835"/>
                  </a:ext>
                </a:extLst>
              </a:tr>
              <a:tr h="5095782">
                <a:tc>
                  <a:txBody>
                    <a:bodyPr/>
                    <a:lstStyle/>
                    <a:p>
                      <a:pPr marL="457200" marR="0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100433"/>
                  </a:ext>
                </a:extLst>
              </a:tr>
            </a:tbl>
          </a:graphicData>
        </a:graphic>
      </p:graphicFrame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FA7AB945-CFC6-454C-9537-2E89F176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4" y="3088287"/>
            <a:ext cx="5503794" cy="3369262"/>
          </a:xfrm>
          <a:prstGeom prst="rect">
            <a:avLst/>
          </a:prstGeom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0B47FB2B-37E3-4D93-A041-F435AA0FB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29" y="3088287"/>
            <a:ext cx="6019857" cy="37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18E1490FF4D44BB84C9FF74A296C3" ma:contentTypeVersion="10" ma:contentTypeDescription="Create a new document." ma:contentTypeScope="" ma:versionID="66f10335e014431295e66f1c3b43e646">
  <xsd:schema xmlns:xsd="http://www.w3.org/2001/XMLSchema" xmlns:xs="http://www.w3.org/2001/XMLSchema" xmlns:p="http://schemas.microsoft.com/office/2006/metadata/properties" xmlns:ns3="b7d123f3-ce03-48fd-a32f-1ccad09a7cc9" targetNamespace="http://schemas.microsoft.com/office/2006/metadata/properties" ma:root="true" ma:fieldsID="67df2b1c28078f558a84a38554676508" ns3:_="">
    <xsd:import namespace="b7d123f3-ce03-48fd-a32f-1ccad09a7c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23f3-ce03-48fd-a32f-1ccad09a7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E29DF5-B3D9-42CB-8970-1C52958CB6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B5B270-8745-4FAF-B449-729D6B346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23f3-ce03-48fd-a32f-1ccad09a7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105555-931E-42E2-BE59-74D84058D3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2016</Words>
  <Application>Microsoft Office PowerPoint</Application>
  <PresentationFormat>Widescreen</PresentationFormat>
  <Paragraphs>423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ArcherPro Bold</vt:lpstr>
      <vt:lpstr>Arial</vt:lpstr>
      <vt:lpstr>Calibri</vt:lpstr>
      <vt:lpstr>Calibri Light</vt:lpstr>
      <vt:lpstr>Candara</vt:lpstr>
      <vt:lpstr>Montserrat Light</vt:lpstr>
      <vt:lpstr>Symbol</vt:lpstr>
      <vt:lpstr>Wingdings</vt:lpstr>
      <vt:lpstr>Office Theme</vt:lpstr>
      <vt:lpstr>August 2, 2021 Annual Next Gen Ozark Meeting</vt:lpstr>
      <vt:lpstr>PowerPoint Presentation</vt:lpstr>
      <vt:lpstr>Group Photo - All 3Gs and 4Gs - NGAB</vt:lpstr>
      <vt:lpstr>4G Learning to Give Activity Boardroom</vt:lpstr>
      <vt:lpstr>TFF / Brown County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Generation Advisory 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NGAB Special Impact Grant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Gen &amp; Matching Grant Reviews and Voting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24, 2021 Board Meeting</dc:title>
  <dc:creator>Dan Teefey</dc:creator>
  <cp:lastModifiedBy>Megan Costigan</cp:lastModifiedBy>
  <cp:revision>7</cp:revision>
  <dcterms:created xsi:type="dcterms:W3CDTF">2021-03-23T18:13:11Z</dcterms:created>
  <dcterms:modified xsi:type="dcterms:W3CDTF">2021-07-30T01:10:20Z</dcterms:modified>
</cp:coreProperties>
</file>